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rels" ContentType="application/vnd.openxmlformats-package.relationships+xml"/>
  <Default Extension="wdp" ContentType="image/vnd.ms-photo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6"/>
  </p:notesMasterIdLst>
  <p:sldIdLst>
    <p:sldId id="256" r:id="rId2"/>
    <p:sldId id="282" r:id="rId3"/>
    <p:sldId id="283" r:id="rId4"/>
    <p:sldId id="257" r:id="rId5"/>
    <p:sldId id="280" r:id="rId6"/>
    <p:sldId id="260" r:id="rId7"/>
    <p:sldId id="270" r:id="rId8"/>
    <p:sldId id="259" r:id="rId9"/>
    <p:sldId id="264" r:id="rId10"/>
    <p:sldId id="258" r:id="rId11"/>
    <p:sldId id="261" r:id="rId12"/>
    <p:sldId id="271" r:id="rId13"/>
    <p:sldId id="268" r:id="rId14"/>
    <p:sldId id="288" r:id="rId15"/>
    <p:sldId id="267" r:id="rId16"/>
    <p:sldId id="274" r:id="rId17"/>
    <p:sldId id="275" r:id="rId18"/>
    <p:sldId id="262" r:id="rId19"/>
    <p:sldId id="265" r:id="rId20"/>
    <p:sldId id="289" r:id="rId21"/>
    <p:sldId id="273" r:id="rId22"/>
    <p:sldId id="276" r:id="rId23"/>
    <p:sldId id="263" r:id="rId24"/>
    <p:sldId id="281" r:id="rId25"/>
    <p:sldId id="266" r:id="rId26"/>
    <p:sldId id="277" r:id="rId27"/>
    <p:sldId id="278" r:id="rId28"/>
    <p:sldId id="279" r:id="rId29"/>
    <p:sldId id="272" r:id="rId30"/>
    <p:sldId id="287" r:id="rId31"/>
    <p:sldId id="284" r:id="rId32"/>
    <p:sldId id="285" r:id="rId33"/>
    <p:sldId id="286" r:id="rId34"/>
    <p:sldId id="269" r:id="rId3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960" autoAdjust="0"/>
    <p:restoredTop sz="92976" autoAdjust="0"/>
  </p:normalViewPr>
  <p:slideViewPr>
    <p:cSldViewPr snapToGrid="0" snapToObjects="1">
      <p:cViewPr varScale="1">
        <p:scale>
          <a:sx n="107" d="100"/>
          <a:sy n="107" d="100"/>
        </p:scale>
        <p:origin x="-103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552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printerSettings" Target="printerSettings/printerSettings1.bin"/><Relationship Id="rId38" Type="http://schemas.openxmlformats.org/officeDocument/2006/relationships/presProps" Target="presProps.xml"/><Relationship Id="rId39" Type="http://schemas.openxmlformats.org/officeDocument/2006/relationships/viewProps" Target="viewProps.xml"/><Relationship Id="rId40" Type="http://schemas.openxmlformats.org/officeDocument/2006/relationships/theme" Target="theme/theme1.xml"/><Relationship Id="rId41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15BA379-CD24-3949-B91D-C655E5F22B42}" type="datetimeFigureOut">
              <a:rPr lang="en-US" smtClean="0"/>
              <a:t>10/25/12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A08824A-7436-E046-B15C-3E57F777CE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00850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08824A-7436-E046-B15C-3E57F777CE6C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43875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2413B9-4625-4D45-B38B-D958C4E4DC2A}" type="datetimeFigureOut">
              <a:rPr lang="en-US" smtClean="0"/>
              <a:t>10/25/12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7B6ADA-2FEC-A948-9594-D34E71D6DB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0654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2413B9-4625-4D45-B38B-D958C4E4DC2A}" type="datetimeFigureOut">
              <a:rPr lang="en-US" smtClean="0"/>
              <a:t>10/25/12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7B6ADA-2FEC-A948-9594-D34E71D6DB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63943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2413B9-4625-4D45-B38B-D958C4E4DC2A}" type="datetimeFigureOut">
              <a:rPr lang="en-US" smtClean="0"/>
              <a:t>10/25/12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7B6ADA-2FEC-A948-9594-D34E71D6DB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6955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2413B9-4625-4D45-B38B-D958C4E4DC2A}" type="datetimeFigureOut">
              <a:rPr lang="en-US" smtClean="0"/>
              <a:t>10/25/12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7B6ADA-2FEC-A948-9594-D34E71D6DB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07451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2413B9-4625-4D45-B38B-D958C4E4DC2A}" type="datetimeFigureOut">
              <a:rPr lang="en-US" smtClean="0"/>
              <a:t>10/25/12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7B6ADA-2FEC-A948-9594-D34E71D6DB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48032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2413B9-4625-4D45-B38B-D958C4E4DC2A}" type="datetimeFigureOut">
              <a:rPr lang="en-US" smtClean="0"/>
              <a:t>10/25/12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7B6ADA-2FEC-A948-9594-D34E71D6DB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0921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2413B9-4625-4D45-B38B-D958C4E4DC2A}" type="datetimeFigureOut">
              <a:rPr lang="en-US" smtClean="0"/>
              <a:t>10/25/12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7B6ADA-2FEC-A948-9594-D34E71D6DB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93825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2413B9-4625-4D45-B38B-D958C4E4DC2A}" type="datetimeFigureOut">
              <a:rPr lang="en-US" smtClean="0"/>
              <a:t>10/25/12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7B6ADA-2FEC-A948-9594-D34E71D6DB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24143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2413B9-4625-4D45-B38B-D958C4E4DC2A}" type="datetimeFigureOut">
              <a:rPr lang="en-US" smtClean="0"/>
              <a:t>10/25/12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7B6ADA-2FEC-A948-9594-D34E71D6DB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84331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2413B9-4625-4D45-B38B-D958C4E4DC2A}" type="datetimeFigureOut">
              <a:rPr lang="en-US" smtClean="0"/>
              <a:t>10/25/12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7B6ADA-2FEC-A948-9594-D34E71D6DB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85708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2413B9-4625-4D45-B38B-D958C4E4DC2A}" type="datetimeFigureOut">
              <a:rPr lang="en-US" smtClean="0"/>
              <a:t>10/25/12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7B6ADA-2FEC-A948-9594-D34E71D6DB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6771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2413B9-4625-4D45-B38B-D958C4E4DC2A}" type="datetimeFigureOut">
              <a:rPr lang="en-US" smtClean="0"/>
              <a:t>10/25/12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7B6ADA-2FEC-A948-9594-D34E71D6DB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70646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jpeg"/><Relationship Id="rId5" Type="http://schemas.microsoft.com/office/2007/relationships/hdphoto" Target="../media/hdphoto1.wdp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Relationship Id="rId3" Type="http://schemas.openxmlformats.org/officeDocument/2006/relationships/image" Target="../media/image1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4" Type="http://schemas.microsoft.com/office/2007/relationships/hdphoto" Target="../media/hdphoto4.wdp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4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4" Type="http://schemas.microsoft.com/office/2007/relationships/hdphoto" Target="../media/hdphoto5.wdp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Relationship Id="rId3" Type="http://schemas.openxmlformats.org/officeDocument/2006/relationships/image" Target="../media/image19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Relationship Id="rId3" Type="http://schemas.openxmlformats.org/officeDocument/2006/relationships/image" Target="../media/image20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Relationship Id="rId3" Type="http://schemas.openxmlformats.org/officeDocument/2006/relationships/image" Target="../media/image21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jpeg"/><Relationship Id="rId3" Type="http://schemas.openxmlformats.org/officeDocument/2006/relationships/image" Target="../media/image4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Relationship Id="rId3" Type="http://schemas.openxmlformats.org/officeDocument/2006/relationships/image" Target="../media/image23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Relationship Id="rId3" Type="http://schemas.openxmlformats.org/officeDocument/2006/relationships/image" Target="../media/image2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4" Type="http://schemas.microsoft.com/office/2007/relationships/hdphoto" Target="../media/hdphoto2.wdp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4" Type="http://schemas.openxmlformats.org/officeDocument/2006/relationships/image" Target="../media/image26.jpeg"/><Relationship Id="rId5" Type="http://schemas.microsoft.com/office/2007/relationships/hdphoto" Target="../media/hdphoto6.wdp"/><Relationship Id="rId6" Type="http://schemas.openxmlformats.org/officeDocument/2006/relationships/image" Target="../media/image27.jp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5.jpe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Relationship Id="rId3" Type="http://schemas.openxmlformats.org/officeDocument/2006/relationships/image" Target="../media/image28.jpeg"/></Relationships>
</file>

<file path=ppt/slides/_rels/slide22.xml.rels><?xml version="1.0" encoding="UTF-8" standalone="yes"?>
<Relationships xmlns="http://schemas.openxmlformats.org/package/2006/relationships"><Relationship Id="rId3" Type="http://schemas.microsoft.com/office/2007/relationships/hdphoto" Target="../media/hdphoto7.wdp"/><Relationship Id="rId4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9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4" Type="http://schemas.openxmlformats.org/officeDocument/2006/relationships/image" Target="../media/image31.jpeg"/><Relationship Id="rId5" Type="http://schemas.openxmlformats.org/officeDocument/2006/relationships/image" Target="../media/image32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4" Type="http://schemas.openxmlformats.org/officeDocument/2006/relationships/image" Target="../media/image34.jpeg"/><Relationship Id="rId5" Type="http://schemas.openxmlformats.org/officeDocument/2006/relationships/image" Target="../media/image35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4" Type="http://schemas.openxmlformats.org/officeDocument/2006/relationships/image" Target="../media/image37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4" Type="http://schemas.openxmlformats.org/officeDocument/2006/relationships/image" Target="../media/image38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Relationship Id="rId3" Type="http://schemas.openxmlformats.org/officeDocument/2006/relationships/image" Target="../media/image39.jpe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Relationship Id="rId3" Type="http://schemas.openxmlformats.org/officeDocument/2006/relationships/image" Target="../media/image40.jpe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1.png"/><Relationship Id="rId3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Relationship Id="rId3" Type="http://schemas.openxmlformats.org/officeDocument/2006/relationships/image" Target="../media/image6.jpe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Relationship Id="rId3" Type="http://schemas.openxmlformats.org/officeDocument/2006/relationships/image" Target="../media/image42.jpe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Relationship Id="rId3" Type="http://schemas.openxmlformats.org/officeDocument/2006/relationships/image" Target="../media/image43.pn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Relationship Id="rId3" Type="http://schemas.openxmlformats.org/officeDocument/2006/relationships/image" Target="../media/image44.jpe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4" Type="http://schemas.microsoft.com/office/2007/relationships/hdphoto" Target="../media/hdphoto8.wdp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Relationship Id="rId3" Type="http://schemas.openxmlformats.org/officeDocument/2006/relationships/image" Target="../media/image4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4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Relationship Id="rId3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Relationship Id="rId3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Relationship Id="rId3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4" Type="http://schemas.microsoft.com/office/2007/relationships/hdphoto" Target="../media/hdphoto3.wdp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Relationship Id="rId3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screenshot_113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4081" y="85010"/>
            <a:ext cx="7504915" cy="1248075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277037" y="5658531"/>
            <a:ext cx="520701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FFFFFF"/>
                </a:solidFill>
                <a:latin typeface="Arial"/>
                <a:cs typeface="Arial"/>
              </a:rPr>
              <a:t>Initial Results from the</a:t>
            </a:r>
          </a:p>
          <a:p>
            <a:r>
              <a:rPr lang="en-US" sz="3200" b="1" dirty="0" smtClean="0">
                <a:solidFill>
                  <a:srgbClr val="FFFFFF"/>
                </a:solidFill>
                <a:latin typeface="Arial"/>
                <a:cs typeface="Arial"/>
              </a:rPr>
              <a:t>Mars Science Laboratory</a:t>
            </a:r>
            <a:endParaRPr lang="en-US" sz="3200" b="1" dirty="0">
              <a:solidFill>
                <a:srgbClr val="FFFFFF"/>
              </a:solidFill>
              <a:latin typeface="Arial"/>
              <a:cs typeface="Arial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493" y="5580928"/>
            <a:ext cx="1200299" cy="1200299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6398134" y="5729112"/>
            <a:ext cx="250599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>
                <a:solidFill>
                  <a:srgbClr val="FFFFFF"/>
                </a:solidFill>
                <a:latin typeface="Arial"/>
                <a:cs typeface="Arial"/>
              </a:rPr>
              <a:t>Your Name Here</a:t>
            </a:r>
          </a:p>
          <a:p>
            <a:pPr algn="r"/>
            <a:r>
              <a:rPr lang="en-US" dirty="0" smtClean="0">
                <a:solidFill>
                  <a:srgbClr val="FFFFFF"/>
                </a:solidFill>
                <a:latin typeface="Arial"/>
                <a:cs typeface="Arial"/>
              </a:rPr>
              <a:t>MSL Science Team</a:t>
            </a:r>
          </a:p>
          <a:p>
            <a:pPr algn="r"/>
            <a:r>
              <a:rPr lang="en-US" dirty="0" smtClean="0">
                <a:solidFill>
                  <a:srgbClr val="FFFFFF"/>
                </a:solidFill>
                <a:latin typeface="Arial"/>
                <a:cs typeface="Arial"/>
              </a:rPr>
              <a:t>9/27/12</a:t>
            </a:r>
            <a:endParaRPr lang="en-US" dirty="0">
              <a:solidFill>
                <a:srgbClr val="FFFFFF"/>
              </a:solidFill>
              <a:latin typeface="Arial"/>
              <a:cs typeface="Arial"/>
            </a:endParaRPr>
          </a:p>
        </p:txBody>
      </p:sp>
      <p:pic>
        <p:nvPicPr>
          <p:cNvPr id="7" name="Picture 4" descr="Sol_19_vg_crop_16x12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1415686"/>
            <a:ext cx="9144000" cy="41652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887" y="5291833"/>
            <a:ext cx="17721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bg1"/>
                </a:solidFill>
              </a:rPr>
              <a:t>NASA/JPL-Caltech/MSSS</a:t>
            </a:r>
            <a:endParaRPr lang="en-US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19978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nasa-mars-rover-curiosity-an-iconic-representation-of-the-rover-created-by-jpl.jpeg"/>
          <p:cNvPicPr>
            <a:picLocks noGrp="1" noChangeAspect="1"/>
          </p:cNvPicPr>
          <p:nvPr>
            <p:ph idx="1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2321" r="-1694" b="-2478"/>
          <a:stretch/>
        </p:blipFill>
        <p:spPr>
          <a:xfrm>
            <a:off x="174970" y="5947831"/>
            <a:ext cx="982140" cy="771971"/>
          </a:xfrm>
        </p:spPr>
      </p:pic>
      <p:sp>
        <p:nvSpPr>
          <p:cNvPr id="7" name="TextBox 6"/>
          <p:cNvSpPr txBox="1"/>
          <p:nvPr/>
        </p:nvSpPr>
        <p:spPr>
          <a:xfrm>
            <a:off x="1277037" y="5912524"/>
            <a:ext cx="666046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FFFFFF"/>
                </a:solidFill>
                <a:latin typeface="Arial"/>
                <a:cs typeface="Arial"/>
              </a:rPr>
              <a:t>“</a:t>
            </a:r>
            <a:r>
              <a:rPr lang="en-US" sz="2400" b="1" smtClean="0">
                <a:solidFill>
                  <a:srgbClr val="FFFFFF"/>
                </a:solidFill>
                <a:latin typeface="Arial"/>
                <a:cs typeface="Arial"/>
              </a:rPr>
              <a:t>Touchdown confirmed</a:t>
            </a:r>
            <a:r>
              <a:rPr lang="en-US" sz="2400" b="1" dirty="0" smtClean="0">
                <a:solidFill>
                  <a:srgbClr val="FFFFFF"/>
                </a:solidFill>
                <a:latin typeface="Arial"/>
                <a:cs typeface="Arial"/>
              </a:rPr>
              <a:t>.”</a:t>
            </a:r>
          </a:p>
          <a:p>
            <a:r>
              <a:rPr lang="en-US" sz="2400" b="1" dirty="0" smtClean="0">
                <a:solidFill>
                  <a:srgbClr val="FFFFFF"/>
                </a:solidFill>
                <a:latin typeface="Arial"/>
                <a:cs typeface="Arial"/>
              </a:rPr>
              <a:t>“Let’s see where Curiosity will take us.”</a:t>
            </a:r>
            <a:endParaRPr lang="en-US" sz="2400" b="1" dirty="0">
              <a:solidFill>
                <a:srgbClr val="FFFFFF"/>
              </a:solidFill>
              <a:latin typeface="Arial"/>
              <a:cs typeface="Arial"/>
            </a:endParaRPr>
          </a:p>
        </p:txBody>
      </p:sp>
      <p:pic>
        <p:nvPicPr>
          <p:cNvPr id="4" name="Picture 3" descr="PIA15986.jpe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35667" y="0"/>
            <a:ext cx="5806722" cy="580672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735667" y="5529723"/>
            <a:ext cx="17721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bg1"/>
                </a:solidFill>
              </a:rPr>
              <a:t>NASA/JPL-Caltech</a:t>
            </a:r>
            <a:endParaRPr lang="en-US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58914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nasa-mars-rover-curiosity-an-iconic-representation-of-the-rover-created-by-jpl.jpeg"/>
          <p:cNvPicPr>
            <a:picLocks noGrp="1" noChangeAspect="1"/>
          </p:cNvPicPr>
          <p:nvPr>
            <p:ph idx="1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2321" r="-1694" b="-2478"/>
          <a:stretch/>
        </p:blipFill>
        <p:spPr>
          <a:xfrm>
            <a:off x="174970" y="5947831"/>
            <a:ext cx="982140" cy="771971"/>
          </a:xfrm>
        </p:spPr>
      </p:pic>
      <p:pic>
        <p:nvPicPr>
          <p:cNvPr id="10" name="Picture 1" descr="First Navcam Deck Pan.jpg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41195" y="0"/>
            <a:ext cx="691197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125124" y="1787491"/>
            <a:ext cx="3152030" cy="1200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FFFFFF"/>
                </a:solidFill>
                <a:latin typeface="Arial"/>
                <a:cs typeface="Arial"/>
              </a:rPr>
              <a:t>Curiosity self- portrait with navigation cameras</a:t>
            </a:r>
            <a:endParaRPr lang="en-US" sz="2400" b="1" dirty="0"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919084" y="6570505"/>
            <a:ext cx="142890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bg1"/>
                </a:solidFill>
              </a:rPr>
              <a:t>NASA/JPL-Caltech</a:t>
            </a:r>
            <a:endParaRPr lang="en-US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75754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nasa-mars-rover-curiosity-an-iconic-representation-of-the-rover-created-by-jpl.jpeg"/>
          <p:cNvPicPr>
            <a:picLocks noGrp="1" noChangeAspect="1"/>
          </p:cNvPicPr>
          <p:nvPr>
            <p:ph idx="1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2321" r="-1694" b="-2478"/>
          <a:stretch/>
        </p:blipFill>
        <p:spPr>
          <a:xfrm>
            <a:off x="174970" y="5947831"/>
            <a:ext cx="982140" cy="771971"/>
          </a:xfrm>
        </p:spPr>
      </p:pic>
      <p:sp>
        <p:nvSpPr>
          <p:cNvPr id="7" name="TextBox 6"/>
          <p:cNvSpPr txBox="1"/>
          <p:nvPr/>
        </p:nvSpPr>
        <p:spPr>
          <a:xfrm>
            <a:off x="1277037" y="5912524"/>
            <a:ext cx="699207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FFFFFF"/>
                </a:solidFill>
                <a:latin typeface="Arial"/>
                <a:cs typeface="Arial"/>
              </a:rPr>
              <a:t>Navigation camera image showing the surface scour marks and rocks on the rover’s deck</a:t>
            </a:r>
            <a:endParaRPr lang="en-US" sz="2400" b="1" dirty="0">
              <a:solidFill>
                <a:srgbClr val="FFFFFF"/>
              </a:solidFill>
              <a:latin typeface="Arial"/>
              <a:cs typeface="Arial"/>
            </a:endParaRPr>
          </a:p>
        </p:txBody>
      </p:sp>
      <p:pic>
        <p:nvPicPr>
          <p:cNvPr id="4" name="Picture 3" descr="PIA16040.jpeg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887" y="-1"/>
            <a:ext cx="9138112" cy="5445594"/>
          </a:xfrm>
          <a:prstGeom prst="rect">
            <a:avLst/>
          </a:prstGeom>
        </p:spPr>
      </p:pic>
      <p:pic>
        <p:nvPicPr>
          <p:cNvPr id="2" name="Picture 1" descr="PIA14840-br2.jpeg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474672" y="1"/>
            <a:ext cx="2669327" cy="2092476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sp>
        <p:nvSpPr>
          <p:cNvPr id="8" name="TextBox 7"/>
          <p:cNvSpPr txBox="1"/>
          <p:nvPr/>
        </p:nvSpPr>
        <p:spPr>
          <a:xfrm>
            <a:off x="5887" y="5449068"/>
            <a:ext cx="301792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bg1"/>
                </a:solidFill>
              </a:rPr>
              <a:t>NASA/JPL-Caltech</a:t>
            </a:r>
            <a:endParaRPr lang="en-US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39747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nasa-mars-rover-curiosity-an-iconic-representation-of-the-rover-created-by-jpl.jpeg"/>
          <p:cNvPicPr>
            <a:picLocks noGrp="1" noChangeAspect="1"/>
          </p:cNvPicPr>
          <p:nvPr>
            <p:ph idx="1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2321" r="-1694" b="-2478"/>
          <a:stretch/>
        </p:blipFill>
        <p:spPr>
          <a:xfrm>
            <a:off x="174970" y="5947831"/>
            <a:ext cx="982140" cy="771971"/>
          </a:xfrm>
        </p:spPr>
      </p:pic>
      <p:sp>
        <p:nvSpPr>
          <p:cNvPr id="7" name="TextBox 6"/>
          <p:cNvSpPr txBox="1"/>
          <p:nvPr/>
        </p:nvSpPr>
        <p:spPr>
          <a:xfrm>
            <a:off x="1277037" y="5912524"/>
            <a:ext cx="699207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FFFFFF"/>
                </a:solidFill>
                <a:latin typeface="Arial"/>
                <a:cs typeface="Arial"/>
              </a:rPr>
              <a:t>Bedrock exposed by the landing engines in the scour mark named </a:t>
            </a:r>
            <a:r>
              <a:rPr lang="en-US" sz="2400" b="1" dirty="0" err="1" smtClean="0">
                <a:solidFill>
                  <a:srgbClr val="FFFFFF"/>
                </a:solidFill>
                <a:latin typeface="Arial"/>
                <a:cs typeface="Arial"/>
              </a:rPr>
              <a:t>Goulburn</a:t>
            </a:r>
            <a:endParaRPr lang="en-US" sz="2400" b="1" dirty="0"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887" y="5497448"/>
            <a:ext cx="301792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bg1"/>
                </a:solidFill>
              </a:rPr>
              <a:t>NASA/JPL-Caltech/MSSS</a:t>
            </a:r>
            <a:endParaRPr lang="en-US" sz="1200" dirty="0">
              <a:solidFill>
                <a:schemeClr val="bg1"/>
              </a:solidFill>
            </a:endParaRPr>
          </a:p>
        </p:txBody>
      </p:sp>
      <p:pic>
        <p:nvPicPr>
          <p:cNvPr id="9" name="Picture 8" descr="pia16067_Grotzinger-4GoulburnScour-br2.jpeg"/>
          <p:cNvPicPr>
            <a:picLocks noChangeAspect="1"/>
          </p:cNvPicPr>
          <p:nvPr/>
        </p:nvPicPr>
        <p:blipFill rotWithShape="1"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144000" cy="55033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58565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nasa-mars-rover-curiosity-an-iconic-representation-of-the-rover-created-by-jpl.jpeg"/>
          <p:cNvPicPr>
            <a:picLocks noGrp="1" noChangeAspect="1"/>
          </p:cNvPicPr>
          <p:nvPr>
            <p:ph idx="1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2321" r="-1694" b="-2478"/>
          <a:stretch/>
        </p:blipFill>
        <p:spPr>
          <a:xfrm>
            <a:off x="174970" y="5947831"/>
            <a:ext cx="982140" cy="771971"/>
          </a:xfrm>
        </p:spPr>
      </p:pic>
      <p:sp>
        <p:nvSpPr>
          <p:cNvPr id="7" name="TextBox 6"/>
          <p:cNvSpPr txBox="1"/>
          <p:nvPr/>
        </p:nvSpPr>
        <p:spPr>
          <a:xfrm>
            <a:off x="174970" y="825644"/>
            <a:ext cx="211103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err="1" smtClean="0">
                <a:solidFill>
                  <a:srgbClr val="FFFFFF"/>
                </a:solidFill>
                <a:latin typeface="Arial"/>
                <a:cs typeface="Arial"/>
              </a:rPr>
              <a:t>ChemCam’s</a:t>
            </a:r>
            <a:r>
              <a:rPr lang="en-US" sz="2400" b="1" dirty="0" smtClean="0">
                <a:solidFill>
                  <a:srgbClr val="FFFFFF"/>
                </a:solidFill>
                <a:latin typeface="Arial"/>
                <a:cs typeface="Arial"/>
              </a:rPr>
              <a:t> Remote Micro-Imager acquires high-res images of the </a:t>
            </a:r>
            <a:r>
              <a:rPr lang="en-US" sz="2400" b="1" dirty="0" err="1" smtClean="0">
                <a:solidFill>
                  <a:srgbClr val="FFFFFF"/>
                </a:solidFill>
                <a:latin typeface="Arial"/>
                <a:cs typeface="Arial"/>
              </a:rPr>
              <a:t>Goulburn</a:t>
            </a:r>
            <a:r>
              <a:rPr lang="en-US" sz="2400" b="1" dirty="0" smtClean="0">
                <a:solidFill>
                  <a:srgbClr val="FFFFFF"/>
                </a:solidFill>
                <a:latin typeface="Arial"/>
                <a:cs typeface="Arial"/>
              </a:rPr>
              <a:t> scour</a:t>
            </a:r>
          </a:p>
          <a:p>
            <a:endParaRPr lang="en-US" sz="2400" b="1" dirty="0">
              <a:solidFill>
                <a:srgbClr val="FFFFFF"/>
              </a:solidFill>
              <a:latin typeface="Arial"/>
              <a:cs typeface="Arial"/>
            </a:endParaRPr>
          </a:p>
          <a:p>
            <a:r>
              <a:rPr lang="en-US" sz="2400" b="1" dirty="0" smtClean="0">
                <a:solidFill>
                  <a:srgbClr val="FFFFFF"/>
                </a:solidFill>
                <a:latin typeface="Arial"/>
                <a:cs typeface="Arial"/>
              </a:rPr>
              <a:t>Each image is 10-12 cm (4-5”) across</a:t>
            </a:r>
            <a:endParaRPr lang="en-US" sz="2400" b="1" dirty="0">
              <a:solidFill>
                <a:srgbClr val="FFFFFF"/>
              </a:solidFill>
              <a:latin typeface="Arial"/>
              <a:cs typeface="Arial"/>
            </a:endParaRPr>
          </a:p>
        </p:txBody>
      </p:sp>
      <p:pic>
        <p:nvPicPr>
          <p:cNvPr id="2" name="Picture 1" descr="5 Goulburn ChemCam RMI Mosaic.jpg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397484" y="371104"/>
            <a:ext cx="6746515" cy="616712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398814" y="6261225"/>
            <a:ext cx="301792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NASA/JPL-Caltech/LANL/CNES/IRAP/MSSS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85308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nasa-mars-rover-curiosity-an-iconic-representation-of-the-rover-created-by-jpl.jpeg"/>
          <p:cNvPicPr>
            <a:picLocks noGrp="1" noChangeAspect="1"/>
          </p:cNvPicPr>
          <p:nvPr>
            <p:ph idx="1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2321" r="-1694" b="-2478"/>
          <a:stretch/>
        </p:blipFill>
        <p:spPr>
          <a:xfrm>
            <a:off x="174970" y="5947831"/>
            <a:ext cx="982140" cy="771971"/>
          </a:xfrm>
        </p:spPr>
      </p:pic>
      <p:sp>
        <p:nvSpPr>
          <p:cNvPr id="7" name="TextBox 6"/>
          <p:cNvSpPr txBox="1"/>
          <p:nvPr/>
        </p:nvSpPr>
        <p:spPr>
          <a:xfrm>
            <a:off x="1277037" y="5912524"/>
            <a:ext cx="699207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FFFFFF"/>
                </a:solidFill>
                <a:latin typeface="Arial"/>
                <a:cs typeface="Arial"/>
              </a:rPr>
              <a:t>Curiosity and its tracks captured by</a:t>
            </a:r>
          </a:p>
          <a:p>
            <a:r>
              <a:rPr lang="en-US" sz="2400" b="1" dirty="0" smtClean="0">
                <a:solidFill>
                  <a:srgbClr val="FFFFFF"/>
                </a:solidFill>
                <a:latin typeface="Arial"/>
                <a:cs typeface="Arial"/>
              </a:rPr>
              <a:t>HiRISE on the Mars Reconnaissance Orbiter</a:t>
            </a:r>
            <a:endParaRPr lang="en-US" sz="2400" b="1" dirty="0">
              <a:solidFill>
                <a:srgbClr val="FFFFFF"/>
              </a:solidFill>
              <a:latin typeface="Arial"/>
              <a:cs typeface="Arial"/>
            </a:endParaRPr>
          </a:p>
        </p:txBody>
      </p:sp>
      <p:pic>
        <p:nvPicPr>
          <p:cNvPr id="3" name="Picture 2" descr="PIA16141.jpeg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03909" y="0"/>
            <a:ext cx="6122072" cy="574322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514848" y="5466221"/>
            <a:ext cx="301792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bg1"/>
                </a:solidFill>
              </a:rPr>
              <a:t>NASA/JPL-Caltech/Univ. of Arizona</a:t>
            </a:r>
            <a:endParaRPr lang="en-US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30916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nasa-mars-rover-curiosity-an-iconic-representation-of-the-rover-created-by-jpl.jpeg"/>
          <p:cNvPicPr>
            <a:picLocks noGrp="1" noChangeAspect="1"/>
          </p:cNvPicPr>
          <p:nvPr>
            <p:ph idx="1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2321" r="-1694" b="-2478"/>
          <a:stretch/>
        </p:blipFill>
        <p:spPr>
          <a:xfrm>
            <a:off x="174970" y="5947831"/>
            <a:ext cx="982140" cy="771971"/>
          </a:xfrm>
        </p:spPr>
      </p:pic>
      <p:sp>
        <p:nvSpPr>
          <p:cNvPr id="7" name="TextBox 6"/>
          <p:cNvSpPr txBox="1"/>
          <p:nvPr/>
        </p:nvSpPr>
        <p:spPr>
          <a:xfrm>
            <a:off x="1277037" y="5912524"/>
            <a:ext cx="699207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FFFFFF"/>
                </a:solidFill>
                <a:latin typeface="Arial"/>
                <a:cs typeface="Arial"/>
              </a:rPr>
              <a:t>Mastcam-34 mosaic of Mount Sharp, descent rocket scours, and rover shadow</a:t>
            </a:r>
            <a:endParaRPr lang="en-US" sz="2400" b="1" dirty="0"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887" y="4852592"/>
            <a:ext cx="170177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bg1"/>
                </a:solidFill>
              </a:rPr>
              <a:t>NASA/JPL-Caltech/MSSS</a:t>
            </a:r>
            <a:endParaRPr lang="en-US" sz="1200" dirty="0">
              <a:solidFill>
                <a:schemeClr val="bg1"/>
              </a:solidFill>
            </a:endParaRPr>
          </a:p>
        </p:txBody>
      </p:sp>
      <p:pic>
        <p:nvPicPr>
          <p:cNvPr id="2" name="Picture 1" descr="PIA16101.jpe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34976"/>
            <a:ext cx="9144000" cy="42153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63863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PIA16105u_malin04MAINIMAGE-br2.jpeg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144000" cy="5816478"/>
          </a:xfrm>
          <a:prstGeom prst="rect">
            <a:avLst/>
          </a:prstGeom>
        </p:spPr>
      </p:pic>
      <p:pic>
        <p:nvPicPr>
          <p:cNvPr id="5" name="Content Placeholder 4" descr="nasa-mars-rover-curiosity-an-iconic-representation-of-the-rover-created-by-jpl.jpeg"/>
          <p:cNvPicPr>
            <a:picLocks noGrp="1" noChangeAspect="1"/>
          </p:cNvPicPr>
          <p:nvPr>
            <p:ph idx="1"/>
          </p:nvPr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2321" r="-1694" b="-2478"/>
          <a:stretch/>
        </p:blipFill>
        <p:spPr>
          <a:xfrm>
            <a:off x="174970" y="5947831"/>
            <a:ext cx="982140" cy="771971"/>
          </a:xfrm>
        </p:spPr>
      </p:pic>
      <p:sp>
        <p:nvSpPr>
          <p:cNvPr id="7" name="TextBox 6"/>
          <p:cNvSpPr txBox="1"/>
          <p:nvPr/>
        </p:nvSpPr>
        <p:spPr>
          <a:xfrm>
            <a:off x="1277037" y="5912524"/>
            <a:ext cx="699207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FFFFFF"/>
                </a:solidFill>
                <a:latin typeface="Arial"/>
                <a:cs typeface="Arial"/>
              </a:rPr>
              <a:t>Mastcam-100 image of Mount Sharp’s layers, canyons and buttes</a:t>
            </a:r>
            <a:endParaRPr lang="en-US" sz="2400" b="1" dirty="0"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0" y="5536378"/>
            <a:ext cx="170177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bg1"/>
                </a:solidFill>
              </a:rPr>
              <a:t>NASA/JPL-Caltech/MSSS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9" name="Oval 8"/>
          <p:cNvSpPr/>
          <p:nvPr/>
        </p:nvSpPr>
        <p:spPr>
          <a:xfrm>
            <a:off x="4653383" y="2731987"/>
            <a:ext cx="213458" cy="213437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Arrow Connector 10"/>
          <p:cNvCxnSpPr/>
          <p:nvPr/>
        </p:nvCxnSpPr>
        <p:spPr>
          <a:xfrm flipH="1" flipV="1">
            <a:off x="4845496" y="3052144"/>
            <a:ext cx="597679" cy="1120552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5317506" y="4186679"/>
            <a:ext cx="303698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FFFFFF"/>
                </a:solidFill>
                <a:latin typeface="Arial"/>
                <a:cs typeface="Arial"/>
              </a:rPr>
              <a:t>This boulder is the size of Curiosity</a:t>
            </a:r>
            <a:endParaRPr lang="en-US" sz="2400" b="1" dirty="0">
              <a:solidFill>
                <a:srgbClr val="FFFFFF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9278117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nasa-mars-rover-curiosity-an-iconic-representation-of-the-rover-created-by-jpl.jpeg"/>
          <p:cNvPicPr>
            <a:picLocks noGrp="1" noChangeAspect="1"/>
          </p:cNvPicPr>
          <p:nvPr>
            <p:ph idx="1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2321" r="-1694" b="-2478"/>
          <a:stretch/>
        </p:blipFill>
        <p:spPr>
          <a:xfrm>
            <a:off x="174970" y="5947831"/>
            <a:ext cx="982140" cy="771971"/>
          </a:xfrm>
        </p:spPr>
      </p:pic>
      <p:sp>
        <p:nvSpPr>
          <p:cNvPr id="7" name="TextBox 6"/>
          <p:cNvSpPr txBox="1"/>
          <p:nvPr/>
        </p:nvSpPr>
        <p:spPr>
          <a:xfrm>
            <a:off x="1238841" y="5931620"/>
            <a:ext cx="699207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FFFFFF"/>
                </a:solidFill>
                <a:latin typeface="Arial"/>
                <a:cs typeface="Arial"/>
              </a:rPr>
              <a:t>Curiosity self-portrait using the arm-mounted Mars Hand-Lens Imager, through dust cover</a:t>
            </a:r>
            <a:endParaRPr lang="en-US" sz="2400" b="1" dirty="0">
              <a:solidFill>
                <a:srgbClr val="FFFFFF"/>
              </a:solidFill>
              <a:latin typeface="Arial"/>
              <a:cs typeface="Arial"/>
            </a:endParaRPr>
          </a:p>
        </p:txBody>
      </p:sp>
      <p:pic>
        <p:nvPicPr>
          <p:cNvPr id="6" name="Picture 5" descr="0032MH0040000000E2procx2.jpg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774" t="-311" r="-3645" b="-1018"/>
          <a:stretch/>
        </p:blipFill>
        <p:spPr>
          <a:xfrm>
            <a:off x="1233501" y="84677"/>
            <a:ext cx="6490293" cy="5827847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8" name="TextBox 7"/>
          <p:cNvSpPr txBox="1"/>
          <p:nvPr/>
        </p:nvSpPr>
        <p:spPr>
          <a:xfrm>
            <a:off x="77534" y="5430332"/>
            <a:ext cx="17721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bg1"/>
                </a:solidFill>
              </a:rPr>
              <a:t>NASA/JPL-Caltech/MSSS</a:t>
            </a:r>
            <a:endParaRPr lang="en-US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30734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nasa-mars-rover-curiosity-an-iconic-representation-of-the-rover-created-by-jpl.jpeg"/>
          <p:cNvPicPr>
            <a:picLocks noGrp="1" noChangeAspect="1"/>
          </p:cNvPicPr>
          <p:nvPr>
            <p:ph idx="1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2321" r="-1694" b="-2478"/>
          <a:stretch/>
        </p:blipFill>
        <p:spPr>
          <a:xfrm>
            <a:off x="174970" y="5947831"/>
            <a:ext cx="982140" cy="771971"/>
          </a:xfrm>
        </p:spPr>
      </p:pic>
      <p:sp>
        <p:nvSpPr>
          <p:cNvPr id="7" name="TextBox 6"/>
          <p:cNvSpPr txBox="1"/>
          <p:nvPr/>
        </p:nvSpPr>
        <p:spPr>
          <a:xfrm>
            <a:off x="1277037" y="5912524"/>
            <a:ext cx="699207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FFFFFF"/>
                </a:solidFill>
                <a:latin typeface="Arial"/>
                <a:cs typeface="Arial"/>
              </a:rPr>
              <a:t>Curiosity images its undercarriage</a:t>
            </a:r>
          </a:p>
          <a:p>
            <a:r>
              <a:rPr lang="en-US" sz="2400" b="1" dirty="0">
                <a:solidFill>
                  <a:srgbClr val="FFFFFF"/>
                </a:solidFill>
                <a:latin typeface="Arial"/>
                <a:cs typeface="Arial"/>
              </a:rPr>
              <a:t>w</a:t>
            </a:r>
            <a:r>
              <a:rPr lang="en-US" sz="2400" b="1" dirty="0" smtClean="0">
                <a:solidFill>
                  <a:srgbClr val="FFFFFF"/>
                </a:solidFill>
                <a:latin typeface="Arial"/>
                <a:cs typeface="Arial"/>
              </a:rPr>
              <a:t>ith its Mars Hand-Lens Imager</a:t>
            </a:r>
            <a:endParaRPr lang="en-US" sz="2400" b="1" dirty="0">
              <a:solidFill>
                <a:srgbClr val="FFFFFF"/>
              </a:solidFill>
              <a:latin typeface="Arial"/>
              <a:cs typeface="Arial"/>
            </a:endParaRPr>
          </a:p>
        </p:txBody>
      </p:sp>
      <p:pic>
        <p:nvPicPr>
          <p:cNvPr id="2" name="Picture 1" descr="PIA16137.jpe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798407"/>
            <a:ext cx="9144000" cy="416052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78210" y="5538760"/>
            <a:ext cx="17721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bg1"/>
                </a:solidFill>
              </a:rPr>
              <a:t>NASA/JPL-Caltech/MSSS</a:t>
            </a:r>
            <a:endParaRPr lang="en-US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59940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nasa-mars-rover-curiosity-an-iconic-representation-of-the-rover-created-by-jpl.jpeg"/>
          <p:cNvPicPr>
            <a:picLocks noGrp="1" noChangeAspect="1"/>
          </p:cNvPicPr>
          <p:nvPr>
            <p:ph idx="1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2321" r="-1694" b="-2478"/>
          <a:stretch/>
        </p:blipFill>
        <p:spPr>
          <a:xfrm>
            <a:off x="174970" y="5947831"/>
            <a:ext cx="982140" cy="771971"/>
          </a:xfrm>
        </p:spPr>
      </p:pic>
      <p:sp>
        <p:nvSpPr>
          <p:cNvPr id="7" name="TextBox 6"/>
          <p:cNvSpPr txBox="1"/>
          <p:nvPr/>
        </p:nvSpPr>
        <p:spPr>
          <a:xfrm>
            <a:off x="1255327" y="6076252"/>
            <a:ext cx="666046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FFFFFF"/>
                </a:solidFill>
                <a:latin typeface="Arial"/>
                <a:cs typeface="Arial"/>
              </a:rPr>
              <a:t>Curiosity’s Science Objectives</a:t>
            </a:r>
            <a:endParaRPr lang="en-US" sz="2800" b="1" dirty="0">
              <a:solidFill>
                <a:srgbClr val="FFFFFF"/>
              </a:solidFill>
              <a:latin typeface="Arial"/>
              <a:cs typeface="Arial"/>
            </a:endParaRPr>
          </a:p>
        </p:txBody>
      </p:sp>
      <p:pic>
        <p:nvPicPr>
          <p:cNvPr id="11" name="Picture 10" descr="PIA14156crop.jpg"/>
          <p:cNvPicPr>
            <a:picLocks noChangeAspect="1"/>
          </p:cNvPicPr>
          <p:nvPr/>
        </p:nvPicPr>
        <p:blipFill rotWithShape="1"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1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86172" y="0"/>
            <a:ext cx="7937500" cy="5851981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951980" y="5566168"/>
            <a:ext cx="158506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 smtClean="0">
                <a:solidFill>
                  <a:schemeClr val="bg1"/>
                </a:solidFill>
              </a:rPr>
              <a:t>NASA/JPL-Caltech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12" name="Text Box 3"/>
          <p:cNvSpPr txBox="1">
            <a:spLocks noChangeArrowheads="1"/>
          </p:cNvSpPr>
          <p:nvPr/>
        </p:nvSpPr>
        <p:spPr bwMode="auto">
          <a:xfrm>
            <a:off x="617753" y="32600"/>
            <a:ext cx="7620000" cy="1106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9" tIns="45714" rIns="91429" bIns="45714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30000"/>
              </a:spcBef>
              <a:spcAft>
                <a:spcPct val="30000"/>
              </a:spcAft>
              <a:buFont typeface="Times" charset="0"/>
              <a:buNone/>
            </a:pPr>
            <a:r>
              <a:rPr lang="en-US" sz="2200" b="1" dirty="0" smtClean="0">
                <a:solidFill>
                  <a:schemeClr val="accent2">
                    <a:lumMod val="50000"/>
                  </a:schemeClr>
                </a:solidFill>
                <a:latin typeface="Calibri" charset="0"/>
                <a:cs typeface="Calibri" charset="0"/>
              </a:rPr>
              <a:t>Curiosity’</a:t>
            </a:r>
            <a:r>
              <a:rPr lang="en-US" altLang="ja-JP" sz="2200" b="1" dirty="0" smtClean="0">
                <a:solidFill>
                  <a:schemeClr val="accent2">
                    <a:lumMod val="50000"/>
                  </a:schemeClr>
                </a:solidFill>
                <a:latin typeface="Calibri" charset="0"/>
                <a:cs typeface="Calibri" charset="0"/>
              </a:rPr>
              <a:t>s </a:t>
            </a:r>
            <a:r>
              <a:rPr lang="en-US" altLang="ja-JP" sz="2200" b="1" dirty="0">
                <a:solidFill>
                  <a:schemeClr val="accent2">
                    <a:lumMod val="50000"/>
                  </a:schemeClr>
                </a:solidFill>
                <a:latin typeface="Calibri" charset="0"/>
                <a:cs typeface="Calibri" charset="0"/>
              </a:rPr>
              <a:t>primary scientific goal is to explore and quantitatively assess a local region on </a:t>
            </a:r>
            <a:r>
              <a:rPr lang="en-US" altLang="ja-JP" sz="2200" b="1" dirty="0" smtClean="0">
                <a:solidFill>
                  <a:schemeClr val="accent2">
                    <a:lumMod val="50000"/>
                  </a:schemeClr>
                </a:solidFill>
                <a:latin typeface="Calibri" charset="0"/>
                <a:cs typeface="Calibri" charset="0"/>
              </a:rPr>
              <a:t>Mars’ </a:t>
            </a:r>
            <a:r>
              <a:rPr lang="en-US" altLang="ja-JP" sz="2200" b="1" dirty="0">
                <a:solidFill>
                  <a:schemeClr val="accent2">
                    <a:lumMod val="50000"/>
                  </a:schemeClr>
                </a:solidFill>
                <a:latin typeface="Calibri" charset="0"/>
                <a:cs typeface="Calibri" charset="0"/>
              </a:rPr>
              <a:t>surface as a potential habitat for life, past or present</a:t>
            </a:r>
            <a:endParaRPr lang="en-US" sz="2200" b="1" dirty="0">
              <a:solidFill>
                <a:schemeClr val="accent2">
                  <a:lumMod val="50000"/>
                </a:schemeClr>
              </a:solidFill>
              <a:latin typeface="Calibri" charset="0"/>
              <a:cs typeface="Calibri" charset="0"/>
            </a:endParaRPr>
          </a:p>
        </p:txBody>
      </p:sp>
      <p:sp>
        <p:nvSpPr>
          <p:cNvPr id="13" name="Text Box 3"/>
          <p:cNvSpPr txBox="1">
            <a:spLocks noChangeArrowheads="1"/>
          </p:cNvSpPr>
          <p:nvPr/>
        </p:nvSpPr>
        <p:spPr bwMode="auto">
          <a:xfrm>
            <a:off x="628608" y="1128321"/>
            <a:ext cx="3105520" cy="12741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29" tIns="45714" rIns="91429" bIns="45714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228600" indent="-228600" eaLnBrk="1" hangingPunct="1">
              <a:spcAft>
                <a:spcPts val="192"/>
              </a:spcAft>
              <a:buFont typeface="Arial"/>
              <a:buChar char="•"/>
            </a:pPr>
            <a:r>
              <a:rPr lang="en-US" sz="1800" b="1" dirty="0" smtClean="0">
                <a:solidFill>
                  <a:srgbClr val="632523"/>
                </a:solidFill>
                <a:latin typeface="Calibri" charset="0"/>
                <a:cs typeface="Calibri" charset="0"/>
              </a:rPr>
              <a:t>Biological potential</a:t>
            </a:r>
          </a:p>
          <a:p>
            <a:pPr marL="228600" indent="-228600" eaLnBrk="1" hangingPunct="1">
              <a:spcAft>
                <a:spcPts val="192"/>
              </a:spcAft>
              <a:buFont typeface="Arial"/>
              <a:buChar char="•"/>
            </a:pPr>
            <a:r>
              <a:rPr lang="en-US" sz="1800" b="1" dirty="0" smtClean="0">
                <a:solidFill>
                  <a:srgbClr val="632523"/>
                </a:solidFill>
                <a:latin typeface="Calibri" charset="0"/>
                <a:cs typeface="Calibri" charset="0"/>
              </a:rPr>
              <a:t>Geology and geochemistry</a:t>
            </a:r>
          </a:p>
          <a:p>
            <a:pPr marL="228600" indent="-228600" eaLnBrk="1" hangingPunct="1">
              <a:spcAft>
                <a:spcPts val="192"/>
              </a:spcAft>
              <a:buFont typeface="Arial"/>
              <a:buChar char="•"/>
            </a:pPr>
            <a:r>
              <a:rPr lang="en-US" sz="1800" b="1" dirty="0" smtClean="0">
                <a:solidFill>
                  <a:srgbClr val="632523"/>
                </a:solidFill>
                <a:latin typeface="Calibri" charset="0"/>
                <a:cs typeface="Calibri" charset="0"/>
              </a:rPr>
              <a:t>Role of water</a:t>
            </a:r>
          </a:p>
          <a:p>
            <a:pPr marL="228600" indent="-228600" eaLnBrk="1" hangingPunct="1">
              <a:spcAft>
                <a:spcPts val="192"/>
              </a:spcAft>
              <a:buFont typeface="Arial"/>
              <a:buChar char="•"/>
            </a:pPr>
            <a:r>
              <a:rPr lang="en-US" sz="1800" b="1" dirty="0" smtClean="0">
                <a:solidFill>
                  <a:srgbClr val="632523"/>
                </a:solidFill>
                <a:latin typeface="Calibri" charset="0"/>
                <a:cs typeface="Calibri" charset="0"/>
              </a:rPr>
              <a:t>Surface radiation</a:t>
            </a:r>
            <a:endParaRPr lang="en-US" sz="1800" b="1" dirty="0">
              <a:solidFill>
                <a:srgbClr val="632523"/>
              </a:solidFill>
              <a:latin typeface="Calibri" charset="0"/>
              <a:cs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455454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PIA16089_Wiens4-br2.jpe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28104"/>
            <a:ext cx="9144000" cy="3714750"/>
          </a:xfrm>
          <a:prstGeom prst="rect">
            <a:avLst/>
          </a:prstGeom>
        </p:spPr>
      </p:pic>
      <p:pic>
        <p:nvPicPr>
          <p:cNvPr id="5" name="Content Placeholder 4" descr="nasa-mars-rover-curiosity-an-iconic-representation-of-the-rover-created-by-jpl.jpeg"/>
          <p:cNvPicPr>
            <a:picLocks noGrp="1" noChangeAspect="1"/>
          </p:cNvPicPr>
          <p:nvPr>
            <p:ph idx="1"/>
          </p:nvPr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2321" r="-1694" b="-2478"/>
          <a:stretch/>
        </p:blipFill>
        <p:spPr>
          <a:xfrm>
            <a:off x="174970" y="5947831"/>
            <a:ext cx="982140" cy="771971"/>
          </a:xfrm>
        </p:spPr>
      </p:pic>
      <p:sp>
        <p:nvSpPr>
          <p:cNvPr id="8" name="TextBox 7"/>
          <p:cNvSpPr txBox="1"/>
          <p:nvPr/>
        </p:nvSpPr>
        <p:spPr>
          <a:xfrm>
            <a:off x="2398814" y="6261225"/>
            <a:ext cx="301792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NASA/JPL-Caltech/LANL/CNES/IRAP/MSSS</a:t>
            </a:r>
            <a:endParaRPr lang="en-US" sz="1200" dirty="0"/>
          </a:p>
        </p:txBody>
      </p:sp>
      <p:sp>
        <p:nvSpPr>
          <p:cNvPr id="9" name="TextBox 8"/>
          <p:cNvSpPr txBox="1"/>
          <p:nvPr/>
        </p:nvSpPr>
        <p:spPr>
          <a:xfrm>
            <a:off x="174970" y="4147052"/>
            <a:ext cx="55199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FFFFFF"/>
                </a:solidFill>
                <a:latin typeface="Arial"/>
                <a:cs typeface="Arial"/>
              </a:rPr>
              <a:t>ChemCam spectra of Coronation</a:t>
            </a:r>
            <a:endParaRPr lang="en-US" sz="2400" b="1" dirty="0"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0" y="3853007"/>
            <a:ext cx="301792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NASA/JPL-Caltech/LANL/CNES/IRAP</a:t>
            </a:r>
            <a:endParaRPr lang="en-US" sz="1200" dirty="0"/>
          </a:p>
        </p:txBody>
      </p:sp>
      <p:pic>
        <p:nvPicPr>
          <p:cNvPr id="17" name="Picture 16" descr="msl_twirly20120817-660-br2.jpeg"/>
          <p:cNvPicPr>
            <a:picLocks noChangeAspect="1"/>
          </p:cNvPicPr>
          <p:nvPr/>
        </p:nvPicPr>
        <p:blipFill rotWithShape="1">
          <a:blip r:embed="rId4" cstate="screen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843180" y="4093254"/>
            <a:ext cx="3222900" cy="2532972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5843180" y="6332884"/>
            <a:ext cx="17988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bg1"/>
                </a:solidFill>
              </a:rPr>
              <a:t>NASA/JPL-Caltech/MSSS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89824" y="4595349"/>
            <a:ext cx="301988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Target: Coronation (N165)</a:t>
            </a:r>
          </a:p>
          <a:p>
            <a:r>
              <a:rPr lang="en-US" b="1" dirty="0" smtClean="0">
                <a:solidFill>
                  <a:schemeClr val="bg1"/>
                </a:solidFill>
              </a:rPr>
              <a:t>Sol 13</a:t>
            </a:r>
          </a:p>
          <a:p>
            <a:r>
              <a:rPr lang="en-US" b="1" dirty="0" smtClean="0">
                <a:solidFill>
                  <a:schemeClr val="bg1"/>
                </a:solidFill>
              </a:rPr>
              <a:t>Shots: 30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0" y="3689375"/>
            <a:ext cx="301792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NASA/JPL-Caltech/LANL/CNES/IRAP/MSSS</a:t>
            </a:r>
            <a:endParaRPr lang="en-US" sz="1200" dirty="0"/>
          </a:p>
        </p:txBody>
      </p:sp>
      <p:pic>
        <p:nvPicPr>
          <p:cNvPr id="21" name="Picture 20" descr="chemcamlaser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98726" y="4732421"/>
            <a:ext cx="2796221" cy="1877462"/>
          </a:xfrm>
          <a:prstGeom prst="rect">
            <a:avLst/>
          </a:prstGeom>
          <a:ln w="25400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4738644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nasa-mars-rover-curiosity-an-iconic-representation-of-the-rover-created-by-jpl.jpeg"/>
          <p:cNvPicPr>
            <a:picLocks noGrp="1" noChangeAspect="1"/>
          </p:cNvPicPr>
          <p:nvPr>
            <p:ph idx="1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2321" r="-1694" b="-2478"/>
          <a:stretch/>
        </p:blipFill>
        <p:spPr>
          <a:xfrm>
            <a:off x="174970" y="5947831"/>
            <a:ext cx="982140" cy="771971"/>
          </a:xfrm>
        </p:spPr>
      </p:pic>
      <p:sp>
        <p:nvSpPr>
          <p:cNvPr id="7" name="TextBox 6"/>
          <p:cNvSpPr txBox="1"/>
          <p:nvPr/>
        </p:nvSpPr>
        <p:spPr>
          <a:xfrm>
            <a:off x="1277037" y="5912524"/>
            <a:ext cx="699207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err="1" smtClean="0">
                <a:solidFill>
                  <a:srgbClr val="FFFFFF"/>
                </a:solidFill>
                <a:latin typeface="Arial"/>
                <a:cs typeface="Arial"/>
              </a:rPr>
              <a:t>ChemCam’s</a:t>
            </a:r>
            <a:r>
              <a:rPr lang="en-US" sz="2400" b="1" dirty="0" smtClean="0">
                <a:solidFill>
                  <a:srgbClr val="FFFFFF"/>
                </a:solidFill>
                <a:latin typeface="Arial"/>
                <a:cs typeface="Arial"/>
              </a:rPr>
              <a:t> laser induced breakdown spectrometer acquires a 5-spot raster</a:t>
            </a:r>
            <a:endParaRPr lang="en-US" sz="2400" b="1" dirty="0"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8209" y="5538760"/>
            <a:ext cx="353990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bg1"/>
                </a:solidFill>
              </a:rPr>
              <a:t>NASA/JPL-Caltech/LANL/CNES/IRAP/LPGN/CNRS</a:t>
            </a:r>
            <a:endParaRPr lang="en-US" sz="1200" dirty="0">
              <a:solidFill>
                <a:schemeClr val="bg1"/>
              </a:solidFill>
            </a:endParaRPr>
          </a:p>
        </p:txBody>
      </p:sp>
      <p:pic>
        <p:nvPicPr>
          <p:cNvPr id="8" name="Picture 7" descr="PIA15695-5holes-RMI-br2.jpe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005833"/>
            <a:ext cx="9144000" cy="4348758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593489" y="4798671"/>
            <a:ext cx="353990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chemeClr val="bg1"/>
                </a:solidFill>
              </a:rPr>
              <a:t>Before</a:t>
            </a:r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079082" y="4798671"/>
            <a:ext cx="353990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chemeClr val="bg1"/>
                </a:solidFill>
              </a:rPr>
              <a:t>After</a:t>
            </a:r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117703" y="335377"/>
            <a:ext cx="301988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bg1"/>
                </a:solidFill>
              </a:rPr>
              <a:t>Target: </a:t>
            </a:r>
            <a:r>
              <a:rPr lang="en-US" b="1" dirty="0" err="1" smtClean="0">
                <a:solidFill>
                  <a:schemeClr val="bg1"/>
                </a:solidFill>
              </a:rPr>
              <a:t>Beechey</a:t>
            </a:r>
            <a:r>
              <a:rPr lang="en-US" b="1" dirty="0" smtClean="0">
                <a:solidFill>
                  <a:schemeClr val="bg1"/>
                </a:solidFill>
              </a:rPr>
              <a:t> (Sol 19)</a:t>
            </a:r>
          </a:p>
          <a:p>
            <a:pPr algn="ctr"/>
            <a:r>
              <a:rPr lang="en-US" b="1" dirty="0" smtClean="0">
                <a:solidFill>
                  <a:schemeClr val="bg1"/>
                </a:solidFill>
              </a:rPr>
              <a:t>Power: 1 </a:t>
            </a:r>
            <a:r>
              <a:rPr lang="en-US" b="1" dirty="0" err="1" smtClean="0">
                <a:solidFill>
                  <a:schemeClr val="bg1"/>
                </a:solidFill>
              </a:rPr>
              <a:t>Gigawatt</a:t>
            </a:r>
            <a:endParaRPr lang="en-US" b="1" dirty="0" smtClean="0">
              <a:solidFill>
                <a:schemeClr val="bg1"/>
              </a:solidFill>
            </a:endParaRPr>
          </a:p>
          <a:p>
            <a:pPr algn="ctr"/>
            <a:r>
              <a:rPr lang="en-US" b="1" dirty="0" smtClean="0">
                <a:solidFill>
                  <a:schemeClr val="bg1"/>
                </a:solidFill>
              </a:rPr>
              <a:t>Shots per spot: 50</a:t>
            </a:r>
          </a:p>
        </p:txBody>
      </p:sp>
      <p:cxnSp>
        <p:nvCxnSpPr>
          <p:cNvPr id="14" name="Straight Arrow Connector 13"/>
          <p:cNvCxnSpPr/>
          <p:nvPr/>
        </p:nvCxnSpPr>
        <p:spPr>
          <a:xfrm>
            <a:off x="4653381" y="4610309"/>
            <a:ext cx="4333194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8424216" y="4661584"/>
            <a:ext cx="71746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8 cm(3”)</a:t>
            </a:r>
            <a:endParaRPr lang="en-US" sz="20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18000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PIA16096_armextended-br2.jpeg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21815" y="0"/>
            <a:ext cx="6912000" cy="6858000"/>
          </a:xfrm>
          <a:prstGeom prst="rect">
            <a:avLst/>
          </a:prstGeom>
        </p:spPr>
      </p:pic>
      <p:pic>
        <p:nvPicPr>
          <p:cNvPr id="5" name="Content Placeholder 4" descr="nasa-mars-rover-curiosity-an-iconic-representation-of-the-rover-created-by-jpl.jpeg"/>
          <p:cNvPicPr>
            <a:picLocks noGrp="1" noChangeAspect="1"/>
          </p:cNvPicPr>
          <p:nvPr>
            <p:ph idx="1"/>
          </p:nvPr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2321" r="-1694" b="-2478"/>
          <a:stretch/>
        </p:blipFill>
        <p:spPr>
          <a:xfrm>
            <a:off x="174970" y="5947831"/>
            <a:ext cx="982140" cy="771971"/>
          </a:xfrm>
        </p:spPr>
      </p:pic>
      <p:sp>
        <p:nvSpPr>
          <p:cNvPr id="7" name="TextBox 6"/>
          <p:cNvSpPr txBox="1"/>
          <p:nvPr/>
        </p:nvSpPr>
        <p:spPr>
          <a:xfrm>
            <a:off x="294375" y="311054"/>
            <a:ext cx="3515738" cy="1200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FFFFFF"/>
                </a:solidFill>
                <a:latin typeface="Arial"/>
                <a:cs typeface="Arial"/>
              </a:rPr>
              <a:t>Navigation camera mosaic of Curiosity’s robotic arm</a:t>
            </a:r>
            <a:endParaRPr lang="en-US" sz="2400" b="1" dirty="0"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012344" y="6544677"/>
            <a:ext cx="150446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 smtClean="0">
                <a:solidFill>
                  <a:schemeClr val="bg1"/>
                </a:solidFill>
              </a:rPr>
              <a:t>NASA/JPL-Caltech</a:t>
            </a:r>
            <a:endParaRPr lang="en-US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05942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nasa-mars-rover-curiosity-an-iconic-representation-of-the-rover-created-by-jpl.jpeg"/>
          <p:cNvPicPr>
            <a:picLocks noGrp="1" noChangeAspect="1"/>
          </p:cNvPicPr>
          <p:nvPr>
            <p:ph idx="1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2321" r="-1694" b="-2478"/>
          <a:stretch/>
        </p:blipFill>
        <p:spPr>
          <a:xfrm>
            <a:off x="174970" y="5947831"/>
            <a:ext cx="982140" cy="771971"/>
          </a:xfrm>
        </p:spPr>
      </p:pic>
      <p:sp>
        <p:nvSpPr>
          <p:cNvPr id="7" name="TextBox 6"/>
          <p:cNvSpPr txBox="1"/>
          <p:nvPr/>
        </p:nvSpPr>
        <p:spPr>
          <a:xfrm>
            <a:off x="371913" y="4031695"/>
            <a:ext cx="371238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FFFFFF"/>
                </a:solidFill>
                <a:latin typeface="Arial"/>
                <a:cs typeface="Arial"/>
              </a:rPr>
              <a:t>Images of Curiosity’s turret centered</a:t>
            </a:r>
          </a:p>
          <a:p>
            <a:r>
              <a:rPr lang="en-US" sz="2400" b="1" dirty="0" smtClean="0">
                <a:solidFill>
                  <a:srgbClr val="FFFFFF"/>
                </a:solidFill>
                <a:latin typeface="Arial"/>
                <a:cs typeface="Arial"/>
              </a:rPr>
              <a:t>on MAHLI (left) and APXS (right)</a:t>
            </a:r>
            <a:endParaRPr lang="en-US" sz="2400" b="1" dirty="0">
              <a:solidFill>
                <a:srgbClr val="FFFFFF"/>
              </a:solidFill>
              <a:latin typeface="Arial"/>
              <a:cs typeface="Arial"/>
            </a:endParaRPr>
          </a:p>
        </p:txBody>
      </p:sp>
      <p:pic>
        <p:nvPicPr>
          <p:cNvPr id="9" name="Picture 8" descr="PIA16161.jpe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9406" y="228546"/>
            <a:ext cx="4327763" cy="3247002"/>
          </a:xfrm>
          <a:prstGeom prst="rect">
            <a:avLst/>
          </a:prstGeom>
        </p:spPr>
      </p:pic>
      <p:pic>
        <p:nvPicPr>
          <p:cNvPr id="10" name="Picture 9" descr="PIA16160.jpe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17169" y="228545"/>
            <a:ext cx="4329891" cy="3250723"/>
          </a:xfrm>
          <a:prstGeom prst="rect">
            <a:avLst/>
          </a:prstGeom>
        </p:spPr>
      </p:pic>
      <p:pic>
        <p:nvPicPr>
          <p:cNvPr id="13" name="Picture 12" descr="PIA16145.jpeg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877655" y="3648559"/>
            <a:ext cx="4897966" cy="3031295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68746" y="3509672"/>
            <a:ext cx="17721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bg1"/>
                </a:solidFill>
              </a:rPr>
              <a:t>NASA/JPL-Caltech/MSSS</a:t>
            </a:r>
            <a:endParaRPr lang="en-US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32801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nasa-mars-rover-curiosity-an-iconic-representation-of-the-rover-created-by-jpl.jpeg"/>
          <p:cNvPicPr>
            <a:picLocks noGrp="1" noChangeAspect="1"/>
          </p:cNvPicPr>
          <p:nvPr>
            <p:ph idx="1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2321" r="-1694" b="-2478"/>
          <a:stretch/>
        </p:blipFill>
        <p:spPr>
          <a:xfrm>
            <a:off x="174970" y="5947831"/>
            <a:ext cx="982140" cy="771971"/>
          </a:xfrm>
        </p:spPr>
      </p:pic>
      <p:sp>
        <p:nvSpPr>
          <p:cNvPr id="7" name="TextBox 6"/>
          <p:cNvSpPr txBox="1"/>
          <p:nvPr/>
        </p:nvSpPr>
        <p:spPr>
          <a:xfrm>
            <a:off x="1182496" y="5916078"/>
            <a:ext cx="688029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FFFFFF"/>
                </a:solidFill>
                <a:latin typeface="Arial"/>
                <a:cs typeface="Arial"/>
              </a:rPr>
              <a:t>Nested, hand-</a:t>
            </a:r>
            <a:r>
              <a:rPr lang="en-US" sz="2400" b="1" dirty="0">
                <a:solidFill>
                  <a:srgbClr val="FFFFFF"/>
                </a:solidFill>
                <a:latin typeface="Arial"/>
                <a:cs typeface="Arial"/>
              </a:rPr>
              <a:t>l</a:t>
            </a:r>
            <a:r>
              <a:rPr lang="en-US" sz="2400" b="1" dirty="0" smtClean="0">
                <a:solidFill>
                  <a:srgbClr val="FFFFFF"/>
                </a:solidFill>
                <a:latin typeface="Arial"/>
                <a:cs typeface="Arial"/>
              </a:rPr>
              <a:t>ens imaging of the 25-cm (10”) high rock Jake </a:t>
            </a:r>
            <a:r>
              <a:rPr lang="en-US" sz="2400" b="1" dirty="0" err="1" smtClean="0">
                <a:solidFill>
                  <a:srgbClr val="FFFFFF"/>
                </a:solidFill>
                <a:latin typeface="Arial"/>
                <a:cs typeface="Arial"/>
              </a:rPr>
              <a:t>Matijevic</a:t>
            </a:r>
            <a:endParaRPr lang="en-US" sz="2400" b="1" dirty="0">
              <a:solidFill>
                <a:srgbClr val="FFFFFF"/>
              </a:solidFill>
              <a:latin typeface="Arial"/>
              <a:cs typeface="Arial"/>
            </a:endParaRPr>
          </a:p>
        </p:txBody>
      </p:sp>
      <p:pic>
        <p:nvPicPr>
          <p:cNvPr id="11" name="Picture 10" descr="Grotzinger-1_5-pia16155-br.jpeg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2870941" cy="2413001"/>
          </a:xfrm>
          <a:prstGeom prst="rect">
            <a:avLst/>
          </a:prstGeom>
        </p:spPr>
      </p:pic>
      <p:pic>
        <p:nvPicPr>
          <p:cNvPr id="12" name="Picture 11" descr="0047MH0012000000R0_DXXX.jpeg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836338" y="0"/>
            <a:ext cx="6307662" cy="5745810"/>
          </a:xfrm>
          <a:prstGeom prst="rect">
            <a:avLst/>
          </a:prstGeom>
        </p:spPr>
      </p:pic>
      <p:pic>
        <p:nvPicPr>
          <p:cNvPr id="6" name="Picture 5" descr="pia16221_Sol47_MAHLI-br.jpeg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" y="2262517"/>
            <a:ext cx="3790641" cy="3494815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7040566" y="5458130"/>
            <a:ext cx="209712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 smtClean="0">
                <a:solidFill>
                  <a:schemeClr val="bg1"/>
                </a:solidFill>
              </a:rPr>
              <a:t>NASA/JPL-Caltech/MSSS</a:t>
            </a:r>
            <a:endParaRPr lang="en-US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37475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nasa-mars-rover-curiosity-an-iconic-representation-of-the-rover-created-by-jpl.jpeg"/>
          <p:cNvPicPr>
            <a:picLocks noGrp="1" noChangeAspect="1"/>
          </p:cNvPicPr>
          <p:nvPr>
            <p:ph idx="1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2321" r="-1694" b="-2478"/>
          <a:stretch/>
        </p:blipFill>
        <p:spPr>
          <a:xfrm>
            <a:off x="174970" y="5947831"/>
            <a:ext cx="982140" cy="771971"/>
          </a:xfrm>
        </p:spPr>
      </p:pic>
      <p:sp>
        <p:nvSpPr>
          <p:cNvPr id="7" name="TextBox 6"/>
          <p:cNvSpPr txBox="1"/>
          <p:nvPr/>
        </p:nvSpPr>
        <p:spPr>
          <a:xfrm>
            <a:off x="1277037" y="5912524"/>
            <a:ext cx="699207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FFFFFF"/>
                </a:solidFill>
                <a:latin typeface="Arial"/>
                <a:cs typeface="Arial"/>
              </a:rPr>
              <a:t>Curiosity’s Radiation Assessment Detector operated throughout the cruise to Mars</a:t>
            </a:r>
            <a:endParaRPr lang="en-US" sz="2400" b="1" dirty="0">
              <a:solidFill>
                <a:srgbClr val="FFFFFF"/>
              </a:solidFill>
              <a:latin typeface="Arial"/>
              <a:cs typeface="Arial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255029" y="205976"/>
            <a:ext cx="6858000" cy="5334000"/>
            <a:chOff x="1050348" y="158607"/>
            <a:chExt cx="6858000" cy="5334000"/>
          </a:xfrm>
        </p:grpSpPr>
        <p:pic>
          <p:nvPicPr>
            <p:cNvPr id="8" name="Picture 3" descr="A2B_FLUX_cruise_with_SIS-FINAL_no_labels v2.jp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50348" y="158607"/>
              <a:ext cx="6854825" cy="5334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" name="Oval 6"/>
            <p:cNvSpPr>
              <a:spLocks noChangeArrowheads="1"/>
            </p:cNvSpPr>
            <p:nvPr/>
          </p:nvSpPr>
          <p:spPr bwMode="auto">
            <a:xfrm>
              <a:off x="3869748" y="3282807"/>
              <a:ext cx="1143000" cy="1143000"/>
            </a:xfrm>
            <a:prstGeom prst="ellipse">
              <a:avLst/>
            </a:prstGeom>
            <a:solidFill>
              <a:schemeClr val="tx1">
                <a:alpha val="0"/>
              </a:schemeClr>
            </a:solidFill>
            <a:ln w="12700">
              <a:solidFill>
                <a:schemeClr val="tx1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cxnSp>
          <p:nvCxnSpPr>
            <p:cNvPr id="12" name="Straight Connector 11"/>
            <p:cNvCxnSpPr/>
            <p:nvPr/>
          </p:nvCxnSpPr>
          <p:spPr bwMode="auto">
            <a:xfrm flipV="1">
              <a:off x="3945948" y="158607"/>
              <a:ext cx="1143000" cy="342900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4" name="Straight Connector 13"/>
            <p:cNvCxnSpPr>
              <a:stCxn id="11" idx="5"/>
            </p:cNvCxnSpPr>
            <p:nvPr/>
          </p:nvCxnSpPr>
          <p:spPr bwMode="auto">
            <a:xfrm flipV="1">
              <a:off x="4846061" y="2216007"/>
              <a:ext cx="3062287" cy="2043113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grpSp>
          <p:nvGrpSpPr>
            <p:cNvPr id="15" name="Group 12"/>
            <p:cNvGrpSpPr>
              <a:grpSpLocks/>
            </p:cNvGrpSpPr>
            <p:nvPr/>
          </p:nvGrpSpPr>
          <p:grpSpPr bwMode="auto">
            <a:xfrm>
              <a:off x="5098473" y="158607"/>
              <a:ext cx="2809875" cy="2073275"/>
              <a:chOff x="4048106" y="1371600"/>
              <a:chExt cx="2809894" cy="2073348"/>
            </a:xfrm>
          </p:grpSpPr>
          <p:grpSp>
            <p:nvGrpSpPr>
              <p:cNvPr id="16" name="Group 10"/>
              <p:cNvGrpSpPr>
                <a:grpSpLocks/>
              </p:cNvGrpSpPr>
              <p:nvPr/>
            </p:nvGrpSpPr>
            <p:grpSpPr bwMode="auto">
              <a:xfrm>
                <a:off x="4048106" y="1371600"/>
                <a:ext cx="2809894" cy="2073348"/>
                <a:chOff x="4048106" y="1676400"/>
                <a:chExt cx="2809894" cy="2073348"/>
              </a:xfrm>
            </p:grpSpPr>
            <p:grpSp>
              <p:nvGrpSpPr>
                <p:cNvPr id="18" name="Group 9"/>
                <p:cNvGrpSpPr>
                  <a:grpSpLocks/>
                </p:cNvGrpSpPr>
                <p:nvPr/>
              </p:nvGrpSpPr>
              <p:grpSpPr bwMode="auto">
                <a:xfrm>
                  <a:off x="4048106" y="1676400"/>
                  <a:ext cx="2809894" cy="2073348"/>
                  <a:chOff x="4048106" y="1676400"/>
                  <a:chExt cx="2809894" cy="2073348"/>
                </a:xfrm>
              </p:grpSpPr>
              <p:grpSp>
                <p:nvGrpSpPr>
                  <p:cNvPr id="20" name="Group 7"/>
                  <p:cNvGrpSpPr>
                    <a:grpSpLocks/>
                  </p:cNvGrpSpPr>
                  <p:nvPr/>
                </p:nvGrpSpPr>
                <p:grpSpPr bwMode="auto">
                  <a:xfrm>
                    <a:off x="4048106" y="1676400"/>
                    <a:ext cx="2809894" cy="2073348"/>
                    <a:chOff x="4048106" y="1676400"/>
                    <a:chExt cx="2809894" cy="2073348"/>
                  </a:xfrm>
                </p:grpSpPr>
                <p:grpSp>
                  <p:nvGrpSpPr>
                    <p:cNvPr id="22" name="Group 6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4048106" y="1676400"/>
                      <a:ext cx="2809894" cy="2073348"/>
                      <a:chOff x="4048106" y="1676400"/>
                      <a:chExt cx="2809894" cy="2073348"/>
                    </a:xfrm>
                  </p:grpSpPr>
                  <p:grpSp>
                    <p:nvGrpSpPr>
                      <p:cNvPr id="24" name="Group 5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4048106" y="1676400"/>
                        <a:ext cx="2809894" cy="2073348"/>
                        <a:chOff x="4048106" y="1676400"/>
                        <a:chExt cx="2809894" cy="2073348"/>
                      </a:xfrm>
                    </p:grpSpPr>
                    <p:grpSp>
                      <p:nvGrpSpPr>
                        <p:cNvPr id="26" name="Group 2"/>
                        <p:cNvGrpSpPr>
                          <a:grpSpLocks/>
                        </p:cNvGrpSpPr>
                        <p:nvPr/>
                      </p:nvGrpSpPr>
                      <p:grpSpPr bwMode="auto">
                        <a:xfrm>
                          <a:off x="4048106" y="1676400"/>
                          <a:ext cx="2809894" cy="2073348"/>
                          <a:chOff x="4048106" y="1676400"/>
                          <a:chExt cx="2809894" cy="2073348"/>
                        </a:xfrm>
                      </p:grpSpPr>
                      <p:pic>
                        <p:nvPicPr>
                          <p:cNvPr id="28" name="Picture 31" descr="RAD_Particle_Flux_March_events_w_ACE-SIS-NO_LABELS.jpg"/>
                          <p:cNvPicPr>
                            <a:picLocks noChangeAspect="1"/>
                          </p:cNvPicPr>
                          <p:nvPr/>
                        </p:nvPicPr>
                        <p:blipFill>
                          <a:blip r:embed="rId4" cstate="screen">
                            <a:extLst>
                              <a:ext uri="{28A0092B-C50C-407E-A947-70E740481C1C}">
                                <a14:useLocalDpi xmlns:a14="http://schemas.microsoft.com/office/drawing/2010/main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4048106" y="1676400"/>
                            <a:ext cx="2809894" cy="2073348"/>
                          </a:xfrm>
                          <a:prstGeom prst="rect">
                            <a:avLst/>
                          </a:prstGeom>
                          <a:noFill/>
                          <a:ln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:ln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  <p:sp>
                        <p:nvSpPr>
                          <p:cNvPr id="29" name="TextBox 28"/>
                          <p:cNvSpPr txBox="1"/>
                          <p:nvPr/>
                        </p:nvSpPr>
                        <p:spPr>
                          <a:xfrm rot="16200000">
                            <a:off x="3392442" y="2487645"/>
                            <a:ext cx="1533579" cy="215901"/>
                          </a:xfrm>
                          <a:prstGeom prst="rect">
                            <a:avLst/>
                          </a:prstGeom>
                          <a:noFill/>
                        </p:spPr>
                        <p:txBody>
                          <a:bodyPr>
                            <a:spAutoFit/>
                          </a:bodyPr>
                          <a:lstStyle/>
                          <a:p>
                            <a:pPr>
                              <a:defRPr/>
                            </a:pPr>
                            <a:r>
                              <a:rPr lang="en-US" sz="800" dirty="0">
                                <a:latin typeface="+mn-lt"/>
                              </a:rPr>
                              <a:t>Particle Flux (protons/cm</a:t>
                            </a:r>
                            <a:r>
                              <a:rPr lang="en-US" sz="800" baseline="30000" dirty="0">
                                <a:latin typeface="+mn-lt"/>
                              </a:rPr>
                              <a:t>2</a:t>
                            </a:r>
                            <a:r>
                              <a:rPr lang="en-US" sz="800" dirty="0">
                                <a:latin typeface="+mn-lt"/>
                              </a:rPr>
                              <a:t>/s/</a:t>
                            </a:r>
                            <a:r>
                              <a:rPr lang="en-US" sz="800" dirty="0" err="1">
                                <a:latin typeface="+mn-lt"/>
                              </a:rPr>
                              <a:t>sr</a:t>
                            </a:r>
                            <a:r>
                              <a:rPr lang="en-US" sz="800" dirty="0">
                                <a:latin typeface="+mn-lt"/>
                              </a:rPr>
                              <a:t>)</a:t>
                            </a:r>
                          </a:p>
                        </p:txBody>
                      </p:sp>
                    </p:grpSp>
                    <p:sp>
                      <p:nvSpPr>
                        <p:cNvPr id="27" name="TextBox 26"/>
                        <p:cNvSpPr txBox="1"/>
                        <p:nvPr/>
                      </p:nvSpPr>
                      <p:spPr>
                        <a:xfrm>
                          <a:off x="4343383" y="3403661"/>
                          <a:ext cx="304802" cy="200032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>
                          <a:spAutoFit/>
                        </a:bodyPr>
                        <a:lstStyle/>
                        <a:p>
                          <a:pPr>
                            <a:defRPr/>
                          </a:pPr>
                          <a:r>
                            <a:rPr lang="en-US" sz="700" dirty="0">
                              <a:latin typeface="+mn-lt"/>
                            </a:rPr>
                            <a:t>05</a:t>
                          </a:r>
                        </a:p>
                      </p:txBody>
                    </p:sp>
                  </p:grpSp>
                  <p:sp>
                    <p:nvSpPr>
                      <p:cNvPr id="25" name="TextBox 24"/>
                      <p:cNvSpPr txBox="1"/>
                      <p:nvPr/>
                    </p:nvSpPr>
                    <p:spPr>
                      <a:xfrm>
                        <a:off x="5206989" y="3403661"/>
                        <a:ext cx="304802" cy="200032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>
                        <a:spAutoFit/>
                      </a:bodyPr>
                      <a:lstStyle/>
                      <a:p>
                        <a:pPr>
                          <a:defRPr/>
                        </a:pPr>
                        <a:r>
                          <a:rPr lang="en-US" sz="700" dirty="0">
                            <a:latin typeface="+mn-lt"/>
                          </a:rPr>
                          <a:t>09</a:t>
                        </a:r>
                      </a:p>
                    </p:txBody>
                  </p:sp>
                </p:grpSp>
                <p:sp>
                  <p:nvSpPr>
                    <p:cNvPr id="23" name="TextBox 22"/>
                    <p:cNvSpPr txBox="1"/>
                    <p:nvPr/>
                  </p:nvSpPr>
                  <p:spPr>
                    <a:xfrm>
                      <a:off x="5645142" y="3397311"/>
                      <a:ext cx="304802" cy="200032"/>
                    </a:xfrm>
                    <a:prstGeom prst="rect">
                      <a:avLst/>
                    </a:prstGeom>
                    <a:noFill/>
                  </p:spPr>
                  <p:txBody>
                    <a:bodyPr>
                      <a:spAutoFit/>
                    </a:bodyPr>
                    <a:lstStyle/>
                    <a:p>
                      <a:pPr>
                        <a:defRPr/>
                      </a:pPr>
                      <a:r>
                        <a:rPr lang="en-US" sz="700" dirty="0">
                          <a:latin typeface="+mn-lt"/>
                        </a:rPr>
                        <a:t>11</a:t>
                      </a:r>
                    </a:p>
                  </p:txBody>
                </p:sp>
              </p:grpSp>
              <p:sp>
                <p:nvSpPr>
                  <p:cNvPr id="21" name="TextBox 20"/>
                  <p:cNvSpPr txBox="1"/>
                  <p:nvPr/>
                </p:nvSpPr>
                <p:spPr>
                  <a:xfrm>
                    <a:off x="6083295" y="3397311"/>
                    <a:ext cx="277815" cy="200032"/>
                  </a:xfrm>
                  <a:prstGeom prst="rect">
                    <a:avLst/>
                  </a:prstGeom>
                  <a:noFill/>
                </p:spPr>
                <p:txBody>
                  <a:bodyPr>
                    <a:spAutoFit/>
                  </a:bodyPr>
                  <a:lstStyle/>
                  <a:p>
                    <a:pPr>
                      <a:defRPr/>
                    </a:pPr>
                    <a:r>
                      <a:rPr lang="en-US" sz="700" dirty="0">
                        <a:latin typeface="+mn-lt"/>
                      </a:rPr>
                      <a:t>13</a:t>
                    </a:r>
                  </a:p>
                </p:txBody>
              </p:sp>
            </p:grpSp>
            <p:sp>
              <p:nvSpPr>
                <p:cNvPr id="19" name="TextBox 18"/>
                <p:cNvSpPr txBox="1"/>
                <p:nvPr/>
              </p:nvSpPr>
              <p:spPr>
                <a:xfrm>
                  <a:off x="6508748" y="3403661"/>
                  <a:ext cx="277815" cy="200032"/>
                </a:xfrm>
                <a:prstGeom prst="rect">
                  <a:avLst/>
                </a:prstGeom>
                <a:noFill/>
              </p:spPr>
              <p:txBody>
                <a:bodyPr>
                  <a:spAutoFit/>
                </a:bodyPr>
                <a:lstStyle/>
                <a:p>
                  <a:pPr>
                    <a:defRPr/>
                  </a:pPr>
                  <a:r>
                    <a:rPr lang="en-US" sz="700" dirty="0">
                      <a:latin typeface="+mn-lt"/>
                    </a:rPr>
                    <a:t>15</a:t>
                  </a:r>
                </a:p>
              </p:txBody>
            </p:sp>
          </p:grpSp>
          <p:sp>
            <p:nvSpPr>
              <p:cNvPr id="17" name="TextBox 16"/>
              <p:cNvSpPr txBox="1"/>
              <p:nvPr/>
            </p:nvSpPr>
            <p:spPr>
              <a:xfrm>
                <a:off x="5095863" y="3200464"/>
                <a:ext cx="1076332" cy="215908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/>
              <a:p>
                <a:pPr>
                  <a:defRPr/>
                </a:pPr>
                <a:r>
                  <a:rPr lang="en-US" sz="800" dirty="0">
                    <a:latin typeface="+mn-lt"/>
                  </a:rPr>
                  <a:t>Day (March 2012)</a:t>
                </a:r>
              </a:p>
            </p:txBody>
          </p:sp>
        </p:grpSp>
        <p:sp>
          <p:nvSpPr>
            <p:cNvPr id="30" name="TextBox 4"/>
            <p:cNvSpPr txBox="1">
              <a:spLocks noChangeArrowheads="1"/>
            </p:cNvSpPr>
            <p:nvPr/>
          </p:nvSpPr>
          <p:spPr bwMode="auto">
            <a:xfrm rot="16200000">
              <a:off x="-372446" y="2555566"/>
              <a:ext cx="3429000" cy="369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1800" dirty="0"/>
                <a:t>Particle Flux (protons/cm</a:t>
              </a:r>
              <a:r>
                <a:rPr lang="en-US" sz="1800" baseline="30000" dirty="0"/>
                <a:t>2</a:t>
              </a:r>
              <a:r>
                <a:rPr lang="en-US" sz="1800" dirty="0"/>
                <a:t>/s/</a:t>
              </a:r>
              <a:r>
                <a:rPr lang="en-US" sz="1800" dirty="0" err="1"/>
                <a:t>sr</a:t>
              </a:r>
              <a:r>
                <a:rPr lang="en-US" sz="1800" dirty="0"/>
                <a:t>)</a:t>
              </a:r>
            </a:p>
          </p:txBody>
        </p:sp>
      </p:grpSp>
      <p:sp>
        <p:nvSpPr>
          <p:cNvPr id="31" name="TextBox 30"/>
          <p:cNvSpPr txBox="1"/>
          <p:nvPr/>
        </p:nvSpPr>
        <p:spPr>
          <a:xfrm>
            <a:off x="7186128" y="593737"/>
            <a:ext cx="1889487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rgbClr val="FFFFFF"/>
                </a:solidFill>
                <a:latin typeface="Arial"/>
                <a:cs typeface="Arial"/>
              </a:rPr>
              <a:t>RAD observed galactic cosmic rays and five solar </a:t>
            </a:r>
            <a:r>
              <a:rPr lang="en-US" sz="1400" b="1" dirty="0">
                <a:solidFill>
                  <a:srgbClr val="FFFFFF"/>
                </a:solidFill>
                <a:latin typeface="Arial"/>
                <a:cs typeface="Arial"/>
              </a:rPr>
              <a:t>e</a:t>
            </a:r>
            <a:r>
              <a:rPr lang="en-US" sz="1400" b="1" dirty="0" smtClean="0">
                <a:solidFill>
                  <a:srgbClr val="FFFFFF"/>
                </a:solidFill>
                <a:latin typeface="Arial"/>
                <a:cs typeface="Arial"/>
              </a:rPr>
              <a:t>nergetic particle events</a:t>
            </a:r>
            <a:endParaRPr lang="en-US" sz="1400" b="1" dirty="0"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7186128" y="2002040"/>
            <a:ext cx="1889487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rgbClr val="FFFFFF"/>
                </a:solidFill>
                <a:latin typeface="Arial"/>
                <a:cs typeface="Arial"/>
              </a:rPr>
              <a:t>RAD was shielded by the spacecraft structure, reducing the observed particle flux relative to NASA’s ACE satellite</a:t>
            </a:r>
            <a:endParaRPr lang="en-US" sz="1400" b="1" dirty="0"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7186128" y="3861684"/>
            <a:ext cx="1889487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rgbClr val="FFFFFF"/>
                </a:solidFill>
                <a:latin typeface="Arial"/>
                <a:cs typeface="Arial"/>
              </a:rPr>
              <a:t>RAD is now collecting the first measurements of the radiation environment on the surface of another planet</a:t>
            </a:r>
            <a:endParaRPr lang="en-US" sz="1400" b="1" dirty="0"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170364" y="5538761"/>
            <a:ext cx="17721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bg1"/>
                </a:solidFill>
              </a:rPr>
              <a:t>NASA/JPL-Caltech/SwRI</a:t>
            </a:r>
            <a:endParaRPr lang="en-US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24094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nasa-mars-rover-curiosity-an-iconic-representation-of-the-rover-created-by-jpl.jpeg"/>
          <p:cNvPicPr>
            <a:picLocks noGrp="1" noChangeAspect="1"/>
          </p:cNvPicPr>
          <p:nvPr>
            <p:ph idx="1"/>
          </p:nvPr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2321" r="-1694" b="-2478"/>
          <a:stretch/>
        </p:blipFill>
        <p:spPr>
          <a:xfrm>
            <a:off x="174970" y="5947831"/>
            <a:ext cx="982140" cy="771971"/>
          </a:xfrm>
        </p:spPr>
      </p:pic>
      <p:sp>
        <p:nvSpPr>
          <p:cNvPr id="7" name="TextBox 6"/>
          <p:cNvSpPr txBox="1"/>
          <p:nvPr/>
        </p:nvSpPr>
        <p:spPr>
          <a:xfrm>
            <a:off x="1277037" y="5912524"/>
            <a:ext cx="699207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FFFFFF"/>
                </a:solidFill>
                <a:latin typeface="Arial"/>
                <a:cs typeface="Arial"/>
              </a:rPr>
              <a:t>Curiosity’s Rover Environmental Monitoring Station is taking weather readings 24 × 7</a:t>
            </a:r>
            <a:endParaRPr lang="en-US" sz="2400" b="1" dirty="0"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7132763" y="527331"/>
            <a:ext cx="1889487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rgbClr val="FFFFFF"/>
                </a:solidFill>
                <a:latin typeface="Arial"/>
                <a:cs typeface="Arial"/>
              </a:rPr>
              <a:t>REMS’ ground and air temperature sensors are located on small booms on the rover’s mast</a:t>
            </a:r>
            <a:endParaRPr lang="en-US" sz="1400" b="1" dirty="0"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7132763" y="1917400"/>
            <a:ext cx="1889487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rgbClr val="FFFFFF"/>
                </a:solidFill>
                <a:latin typeface="Arial"/>
                <a:cs typeface="Arial"/>
              </a:rPr>
              <a:t>The ground temperature changes by 90°C (170 degrees Fahrenheit) between day and night</a:t>
            </a:r>
            <a:endParaRPr lang="en-US" sz="1400" b="1" dirty="0"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7132763" y="3776756"/>
            <a:ext cx="1889487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rgbClr val="FFFFFF"/>
                </a:solidFill>
                <a:latin typeface="Arial"/>
                <a:cs typeface="Arial"/>
              </a:rPr>
              <a:t>The air is warmer than the ground at night, and cooler during the morning, before it is heated by the ground</a:t>
            </a:r>
            <a:endParaRPr lang="en-US" sz="1400" b="1" dirty="0"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31614" y="5110930"/>
            <a:ext cx="28393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bg1"/>
                </a:solidFill>
              </a:rPr>
              <a:t>NASA/JPL-Caltech/CAB(CSIC-INTA)</a:t>
            </a:r>
            <a:endParaRPr lang="en-US" sz="1200" dirty="0">
              <a:solidFill>
                <a:schemeClr val="bg1"/>
              </a:solidFill>
            </a:endParaRPr>
          </a:p>
        </p:txBody>
      </p:sp>
      <p:pic>
        <p:nvPicPr>
          <p:cNvPr id="2" name="Picture 1" descr="PIA16081_gomez3-br2.jpeg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524820"/>
            <a:ext cx="7102513" cy="45861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98302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nasa-mars-rover-curiosity-an-iconic-representation-of-the-rover-created-by-jpl.jpeg"/>
          <p:cNvPicPr>
            <a:picLocks noGrp="1" noChangeAspect="1"/>
          </p:cNvPicPr>
          <p:nvPr>
            <p:ph idx="1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2321" r="-1694" b="-2478"/>
          <a:stretch/>
        </p:blipFill>
        <p:spPr>
          <a:xfrm>
            <a:off x="174970" y="5947831"/>
            <a:ext cx="982140" cy="771971"/>
          </a:xfrm>
        </p:spPr>
      </p:pic>
      <p:sp>
        <p:nvSpPr>
          <p:cNvPr id="7" name="TextBox 6"/>
          <p:cNvSpPr txBox="1"/>
          <p:nvPr/>
        </p:nvSpPr>
        <p:spPr>
          <a:xfrm>
            <a:off x="1277037" y="5912524"/>
            <a:ext cx="699207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FFFFFF"/>
                </a:solidFill>
                <a:latin typeface="Arial"/>
                <a:cs typeface="Arial"/>
              </a:rPr>
              <a:t>Curiosity’s Rover Environmental Monitoring Station is taking weather readings 24 × 7</a:t>
            </a:r>
            <a:endParaRPr lang="en-US" sz="2400" b="1" dirty="0"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7160985" y="597886"/>
            <a:ext cx="188948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rgbClr val="FFFFFF"/>
                </a:solidFill>
                <a:latin typeface="Arial"/>
                <a:cs typeface="Arial"/>
              </a:rPr>
              <a:t>REMS’ pressure sensor is located inside the rover’s body</a:t>
            </a:r>
            <a:endParaRPr lang="en-US" sz="1400" b="1" dirty="0"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7160985" y="1725519"/>
            <a:ext cx="1889487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rgbClr val="FFFFFF"/>
                </a:solidFill>
                <a:latin typeface="Arial"/>
                <a:cs typeface="Arial"/>
              </a:rPr>
              <a:t>Each day the pressure varies by over 10%, similar to the change in pressure between Los Angeles and Denver</a:t>
            </a:r>
            <a:endParaRPr lang="en-US" sz="1400" b="1" dirty="0"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7160985" y="3558213"/>
            <a:ext cx="1889487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rgbClr val="FFFFFF"/>
                </a:solidFill>
                <a:latin typeface="Arial"/>
                <a:cs typeface="Arial"/>
              </a:rPr>
              <a:t>Solar heating of the ground drives an atmospheric “tidal wave” that sweeps across the planet each day</a:t>
            </a:r>
            <a:endParaRPr lang="en-US" sz="1400" b="1" dirty="0"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31614" y="4871043"/>
            <a:ext cx="28393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bg1"/>
                </a:solidFill>
              </a:rPr>
              <a:t>NASA/JPL-Caltech/CAB(CSIC-INTA)</a:t>
            </a:r>
            <a:endParaRPr lang="en-US" sz="1200" dirty="0">
              <a:solidFill>
                <a:schemeClr val="bg1"/>
              </a:solidFill>
            </a:endParaRPr>
          </a:p>
        </p:txBody>
      </p:sp>
      <p:pic>
        <p:nvPicPr>
          <p:cNvPr id="2" name="Picture 1" descr="PIA16080_gomez2-br2.jpeg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615" y="627601"/>
            <a:ext cx="7101148" cy="4255932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263940" y="4943208"/>
            <a:ext cx="389704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rgbClr val="FFFFFF"/>
                </a:solidFill>
                <a:latin typeface="Arial"/>
                <a:cs typeface="Arial"/>
              </a:rPr>
              <a:t>Earth’s atmosphere = 101,325 Pascals, or about 140 times the pressure at Gale Crater</a:t>
            </a:r>
            <a:endParaRPr lang="en-US" sz="1400" b="1" dirty="0">
              <a:solidFill>
                <a:srgbClr val="FFFFFF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0961121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nasa-mars-rover-curiosity-an-iconic-representation-of-the-rover-created-by-jpl.jpeg"/>
          <p:cNvPicPr>
            <a:picLocks noGrp="1" noChangeAspect="1"/>
          </p:cNvPicPr>
          <p:nvPr>
            <p:ph idx="1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2321" r="-1694" b="-2478"/>
          <a:stretch/>
        </p:blipFill>
        <p:spPr>
          <a:xfrm>
            <a:off x="174970" y="5947831"/>
            <a:ext cx="982140" cy="771971"/>
          </a:xfrm>
        </p:spPr>
      </p:pic>
      <p:sp>
        <p:nvSpPr>
          <p:cNvPr id="7" name="TextBox 6"/>
          <p:cNvSpPr txBox="1"/>
          <p:nvPr/>
        </p:nvSpPr>
        <p:spPr>
          <a:xfrm>
            <a:off x="1277037" y="5912524"/>
            <a:ext cx="699207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FFFFFF"/>
                </a:solidFill>
                <a:latin typeface="Arial"/>
                <a:cs typeface="Arial"/>
              </a:rPr>
              <a:t>Curiosity’s Dynamic Albedo of Neutrons experiment sounds the ground for hydrogen</a:t>
            </a:r>
            <a:endParaRPr lang="en-US" sz="2400" b="1" dirty="0"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7100744" y="615081"/>
            <a:ext cx="188948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rgbClr val="FFFFFF"/>
                </a:solidFill>
                <a:latin typeface="Arial"/>
                <a:cs typeface="Arial"/>
              </a:rPr>
              <a:t>DAN sends ten million neutrons into the ground, ten times a second</a:t>
            </a:r>
            <a:endParaRPr lang="en-US" sz="1400" b="1" dirty="0"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7100744" y="1699316"/>
            <a:ext cx="1889487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rgbClr val="FFFFFF"/>
                </a:solidFill>
                <a:latin typeface="Arial"/>
                <a:cs typeface="Arial"/>
              </a:rPr>
              <a:t>The “echo” back is recorded.  If hydrogen is present in the ground, perhaps in aqueous minerals, some neutrons will collide and lose energy</a:t>
            </a:r>
            <a:endParaRPr lang="en-US" sz="1400" b="1" dirty="0"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31614" y="5009779"/>
            <a:ext cx="364378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bg1"/>
                </a:solidFill>
              </a:rPr>
              <a:t>NASA/JPL-Caltech/Russian Space Research Institute</a:t>
            </a:r>
            <a:endParaRPr lang="en-US" sz="1200" dirty="0">
              <a:solidFill>
                <a:schemeClr val="bg1"/>
              </a:solidFill>
            </a:endParaRPr>
          </a:p>
        </p:txBody>
      </p:sp>
      <p:pic>
        <p:nvPicPr>
          <p:cNvPr id="4" name="Picture 3" descr="PIA16084_Mitrofanov3-br2.jpe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79113"/>
            <a:ext cx="7033436" cy="4327212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7100744" y="3695481"/>
            <a:ext cx="1889487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rgbClr val="FFFFFF"/>
                </a:solidFill>
                <a:latin typeface="Arial"/>
                <a:cs typeface="Arial"/>
              </a:rPr>
              <a:t>DAN is used to survey the upper one meter of the ground below the rover as it drives along</a:t>
            </a:r>
            <a:endParaRPr lang="en-US" sz="1400" b="1" dirty="0">
              <a:solidFill>
                <a:srgbClr val="FFFFFF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7544447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90428" y="0"/>
            <a:ext cx="8536698" cy="5815829"/>
          </a:xfrm>
          <a:prstGeom prst="rect">
            <a:avLst/>
          </a:prstGeom>
        </p:spPr>
      </p:pic>
      <p:pic>
        <p:nvPicPr>
          <p:cNvPr id="5" name="Content Placeholder 4" descr="nasa-mars-rover-curiosity-an-iconic-representation-of-the-rover-created-by-jpl.jpeg"/>
          <p:cNvPicPr>
            <a:picLocks noGrp="1" noChangeAspect="1"/>
          </p:cNvPicPr>
          <p:nvPr>
            <p:ph idx="1"/>
          </p:nvPr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2321" r="-1694" b="-2478"/>
          <a:stretch/>
        </p:blipFill>
        <p:spPr>
          <a:xfrm>
            <a:off x="174970" y="5947831"/>
            <a:ext cx="982140" cy="771971"/>
          </a:xfrm>
        </p:spPr>
      </p:pic>
      <p:sp>
        <p:nvSpPr>
          <p:cNvPr id="7" name="TextBox 6"/>
          <p:cNvSpPr txBox="1"/>
          <p:nvPr/>
        </p:nvSpPr>
        <p:spPr>
          <a:xfrm>
            <a:off x="1277037" y="5912524"/>
            <a:ext cx="699207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FFFFFF"/>
                </a:solidFill>
                <a:latin typeface="Arial"/>
                <a:cs typeface="Arial"/>
              </a:rPr>
              <a:t>Curiosity</a:t>
            </a:r>
            <a:r>
              <a:rPr lang="en-US" sz="2400" b="1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n-US" sz="2400" b="1" dirty="0" smtClean="0">
                <a:solidFill>
                  <a:srgbClr val="FFFFFF"/>
                </a:solidFill>
                <a:latin typeface="Arial"/>
                <a:cs typeface="Arial"/>
              </a:rPr>
              <a:t>is progressing toward </a:t>
            </a:r>
            <a:r>
              <a:rPr lang="en-US" sz="2400" b="1" dirty="0" err="1" smtClean="0">
                <a:solidFill>
                  <a:srgbClr val="FFFFFF"/>
                </a:solidFill>
                <a:latin typeface="Arial"/>
                <a:cs typeface="Arial"/>
              </a:rPr>
              <a:t>Glenelg</a:t>
            </a:r>
            <a:r>
              <a:rPr lang="en-US" sz="2400" b="1" dirty="0" smtClean="0">
                <a:solidFill>
                  <a:srgbClr val="FFFFFF"/>
                </a:solidFill>
                <a:latin typeface="Arial"/>
                <a:cs typeface="Arial"/>
              </a:rPr>
              <a:t>, where three distinct terrain types meet</a:t>
            </a:r>
            <a:endParaRPr lang="en-US" sz="2400" b="1" dirty="0"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6186753" y="5538830"/>
            <a:ext cx="264037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 smtClean="0">
                <a:solidFill>
                  <a:schemeClr val="bg1"/>
                </a:solidFill>
              </a:rPr>
              <a:t>NASA/JPL-Caltech/Univ. of Arizona</a:t>
            </a:r>
            <a:endParaRPr lang="en-US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02526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ectangle 43"/>
          <p:cNvSpPr>
            <a:spLocks noChangeArrowheads="1"/>
          </p:cNvSpPr>
          <p:nvPr/>
        </p:nvSpPr>
        <p:spPr bwMode="auto">
          <a:xfrm>
            <a:off x="0" y="0"/>
            <a:ext cx="9144000" cy="58674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29" tIns="45714" rIns="91429" bIns="45714" anchor="ctr"/>
          <a:lstStyle/>
          <a:p>
            <a:endParaRPr lang="en-US"/>
          </a:p>
        </p:txBody>
      </p:sp>
      <p:pic>
        <p:nvPicPr>
          <p:cNvPr id="5" name="Content Placeholder 4" descr="nasa-mars-rover-curiosity-an-iconic-representation-of-the-rover-created-by-jpl.jpeg"/>
          <p:cNvPicPr>
            <a:picLocks noGrp="1" noChangeAspect="1"/>
          </p:cNvPicPr>
          <p:nvPr>
            <p:ph idx="1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2321" r="-1694" b="-2478"/>
          <a:stretch/>
        </p:blipFill>
        <p:spPr>
          <a:xfrm>
            <a:off x="174970" y="5947831"/>
            <a:ext cx="982140" cy="771971"/>
          </a:xfrm>
        </p:spPr>
      </p:pic>
      <p:sp>
        <p:nvSpPr>
          <p:cNvPr id="7" name="TextBox 6"/>
          <p:cNvSpPr txBox="1"/>
          <p:nvPr/>
        </p:nvSpPr>
        <p:spPr>
          <a:xfrm>
            <a:off x="1255327" y="6086924"/>
            <a:ext cx="666046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FFFFFF"/>
                </a:solidFill>
                <a:latin typeface="Arial"/>
                <a:cs typeface="Arial"/>
              </a:rPr>
              <a:t>Curiosity’s Science Payload</a:t>
            </a:r>
            <a:endParaRPr lang="en-US" sz="2800" b="1" dirty="0"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9" name="Text Box 40"/>
          <p:cNvSpPr txBox="1">
            <a:spLocks noChangeArrowheads="1"/>
          </p:cNvSpPr>
          <p:nvPr/>
        </p:nvSpPr>
        <p:spPr bwMode="auto">
          <a:xfrm>
            <a:off x="4600660" y="107479"/>
            <a:ext cx="4457700" cy="565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9" tIns="45714" rIns="91429" bIns="45714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30000"/>
              </a:spcBef>
            </a:pPr>
            <a:r>
              <a:rPr lang="en-US" sz="1400" b="1" dirty="0">
                <a:solidFill>
                  <a:srgbClr val="4F1705"/>
                </a:solidFill>
                <a:latin typeface="Calibri" charset="0"/>
                <a:cs typeface="Calibri" charset="0"/>
              </a:rPr>
              <a:t>REMOTE SENSING</a:t>
            </a:r>
            <a:endParaRPr lang="en-US" sz="1400" dirty="0">
              <a:solidFill>
                <a:srgbClr val="4F1705"/>
              </a:solidFill>
              <a:latin typeface="Calibri" charset="0"/>
              <a:cs typeface="Calibri" charset="0"/>
            </a:endParaRPr>
          </a:p>
          <a:p>
            <a:pPr eaLnBrk="1" hangingPunct="1">
              <a:spcBef>
                <a:spcPct val="30000"/>
              </a:spcBef>
            </a:pPr>
            <a:r>
              <a:rPr lang="en-US" sz="1400" b="1" dirty="0">
                <a:solidFill>
                  <a:srgbClr val="4F1705"/>
                </a:solidFill>
                <a:latin typeface="Calibri" charset="0"/>
                <a:cs typeface="Calibri" charset="0"/>
              </a:rPr>
              <a:t>Mastcam</a:t>
            </a:r>
            <a:r>
              <a:rPr lang="en-US" sz="1400" dirty="0">
                <a:solidFill>
                  <a:srgbClr val="4F1705"/>
                </a:solidFill>
                <a:latin typeface="Calibri" charset="0"/>
                <a:cs typeface="Calibri" charset="0"/>
              </a:rPr>
              <a:t> (M. Malin, MSSS) - Color and telephoto imaging, video, atmospheric opacity</a:t>
            </a:r>
          </a:p>
          <a:p>
            <a:pPr eaLnBrk="1" hangingPunct="1">
              <a:spcBef>
                <a:spcPct val="30000"/>
              </a:spcBef>
            </a:pPr>
            <a:r>
              <a:rPr lang="en-US" sz="1400" b="1" dirty="0">
                <a:solidFill>
                  <a:srgbClr val="4F1705"/>
                </a:solidFill>
                <a:latin typeface="Calibri" charset="0"/>
                <a:cs typeface="Calibri" charset="0"/>
              </a:rPr>
              <a:t>ChemCam</a:t>
            </a:r>
            <a:r>
              <a:rPr lang="en-US" sz="1400" dirty="0">
                <a:solidFill>
                  <a:srgbClr val="4F1705"/>
                </a:solidFill>
                <a:latin typeface="Calibri" charset="0"/>
                <a:cs typeface="Calibri" charset="0"/>
              </a:rPr>
              <a:t> (R. Wiens, LANL/CNES) – Chemical composition; remote micro-imaging</a:t>
            </a:r>
          </a:p>
          <a:p>
            <a:pPr eaLnBrk="1" hangingPunct="1">
              <a:spcBef>
                <a:spcPct val="30000"/>
              </a:spcBef>
            </a:pPr>
            <a:endParaRPr lang="en-US" sz="1400" dirty="0">
              <a:solidFill>
                <a:srgbClr val="4F1705"/>
              </a:solidFill>
              <a:latin typeface="Calibri" charset="0"/>
              <a:cs typeface="Calibri" charset="0"/>
            </a:endParaRPr>
          </a:p>
          <a:p>
            <a:pPr eaLnBrk="1" hangingPunct="1">
              <a:spcBef>
                <a:spcPct val="30000"/>
              </a:spcBef>
            </a:pPr>
            <a:r>
              <a:rPr lang="en-US" sz="1400" b="1" dirty="0">
                <a:solidFill>
                  <a:srgbClr val="4F1705"/>
                </a:solidFill>
                <a:latin typeface="Calibri" charset="0"/>
                <a:cs typeface="Calibri" charset="0"/>
              </a:rPr>
              <a:t>CONTACT INSTRUMENTS (ARM)</a:t>
            </a:r>
            <a:r>
              <a:rPr lang="en-US" sz="1400" dirty="0">
                <a:solidFill>
                  <a:srgbClr val="4F1705"/>
                </a:solidFill>
                <a:latin typeface="Calibri" charset="0"/>
                <a:cs typeface="Calibri" charset="0"/>
              </a:rPr>
              <a:t> </a:t>
            </a:r>
          </a:p>
          <a:p>
            <a:pPr eaLnBrk="1" hangingPunct="1">
              <a:spcBef>
                <a:spcPct val="30000"/>
              </a:spcBef>
            </a:pPr>
            <a:r>
              <a:rPr lang="en-US" sz="1400" b="1" dirty="0">
                <a:solidFill>
                  <a:srgbClr val="4F1705"/>
                </a:solidFill>
                <a:latin typeface="Calibri" charset="0"/>
                <a:cs typeface="Calibri" charset="0"/>
              </a:rPr>
              <a:t>MAHLI</a:t>
            </a:r>
            <a:r>
              <a:rPr lang="en-US" sz="1400" dirty="0">
                <a:solidFill>
                  <a:srgbClr val="4F1705"/>
                </a:solidFill>
                <a:latin typeface="Calibri" charset="0"/>
                <a:cs typeface="Calibri" charset="0"/>
              </a:rPr>
              <a:t> (K. Edgett, MSSS) – Hand-lens color imaging</a:t>
            </a:r>
          </a:p>
          <a:p>
            <a:pPr eaLnBrk="1" hangingPunct="1">
              <a:spcBef>
                <a:spcPct val="30000"/>
              </a:spcBef>
            </a:pPr>
            <a:r>
              <a:rPr lang="en-US" sz="1400" b="1" dirty="0">
                <a:solidFill>
                  <a:srgbClr val="4F1705"/>
                </a:solidFill>
                <a:latin typeface="Calibri" charset="0"/>
                <a:cs typeface="Calibri" charset="0"/>
              </a:rPr>
              <a:t>APXS</a:t>
            </a:r>
            <a:r>
              <a:rPr lang="en-US" sz="1400" dirty="0">
                <a:solidFill>
                  <a:srgbClr val="4F1705"/>
                </a:solidFill>
                <a:latin typeface="Calibri" charset="0"/>
                <a:cs typeface="Calibri" charset="0"/>
              </a:rPr>
              <a:t> (R. Gellert, U. Guelph, Canada) - Chemical composition</a:t>
            </a:r>
          </a:p>
          <a:p>
            <a:pPr eaLnBrk="1" hangingPunct="1">
              <a:spcBef>
                <a:spcPct val="30000"/>
              </a:spcBef>
            </a:pPr>
            <a:endParaRPr lang="en-US" sz="1400" b="1" dirty="0">
              <a:solidFill>
                <a:srgbClr val="4F1705"/>
              </a:solidFill>
              <a:latin typeface="Calibri" charset="0"/>
              <a:cs typeface="Calibri" charset="0"/>
            </a:endParaRPr>
          </a:p>
          <a:p>
            <a:pPr eaLnBrk="1" hangingPunct="1">
              <a:spcBef>
                <a:spcPct val="30000"/>
              </a:spcBef>
            </a:pPr>
            <a:r>
              <a:rPr lang="en-US" sz="1400" b="1" dirty="0">
                <a:solidFill>
                  <a:srgbClr val="4F1705"/>
                </a:solidFill>
                <a:latin typeface="Calibri" charset="0"/>
                <a:cs typeface="Calibri" charset="0"/>
              </a:rPr>
              <a:t>ANALYTICAL LABORATORY (ROVER BODY)</a:t>
            </a:r>
            <a:r>
              <a:rPr lang="en-US" sz="1400" dirty="0">
                <a:solidFill>
                  <a:srgbClr val="4F1705"/>
                </a:solidFill>
                <a:latin typeface="Calibri" charset="0"/>
                <a:cs typeface="Calibri" charset="0"/>
              </a:rPr>
              <a:t> </a:t>
            </a:r>
          </a:p>
          <a:p>
            <a:pPr eaLnBrk="1" hangingPunct="1">
              <a:spcBef>
                <a:spcPct val="30000"/>
              </a:spcBef>
            </a:pPr>
            <a:r>
              <a:rPr lang="en-US" sz="1400" b="1" dirty="0">
                <a:solidFill>
                  <a:srgbClr val="4F1705"/>
                </a:solidFill>
                <a:latin typeface="Calibri" charset="0"/>
                <a:cs typeface="Calibri" charset="0"/>
              </a:rPr>
              <a:t>SAM</a:t>
            </a:r>
            <a:r>
              <a:rPr lang="en-US" sz="1400" dirty="0">
                <a:solidFill>
                  <a:srgbClr val="4F1705"/>
                </a:solidFill>
                <a:latin typeface="Calibri" charset="0"/>
                <a:cs typeface="Calibri" charset="0"/>
              </a:rPr>
              <a:t> (P. Mahaffy, GSFC/</a:t>
            </a:r>
            <a:r>
              <a:rPr lang="en-US" sz="1400" dirty="0" smtClean="0">
                <a:solidFill>
                  <a:srgbClr val="4F1705"/>
                </a:solidFill>
                <a:latin typeface="Calibri" charset="0"/>
                <a:cs typeface="Calibri" charset="0"/>
              </a:rPr>
              <a:t>CNES/JPL-Caltech) </a:t>
            </a:r>
            <a:r>
              <a:rPr lang="en-US" sz="1400" dirty="0">
                <a:solidFill>
                  <a:srgbClr val="4F1705"/>
                </a:solidFill>
                <a:latin typeface="Calibri" charset="0"/>
                <a:cs typeface="Calibri" charset="0"/>
              </a:rPr>
              <a:t>- Chemical and isotopic composition, including organics</a:t>
            </a:r>
          </a:p>
          <a:p>
            <a:pPr eaLnBrk="1" hangingPunct="1">
              <a:spcBef>
                <a:spcPct val="30000"/>
              </a:spcBef>
            </a:pPr>
            <a:r>
              <a:rPr lang="en-US" sz="1400" b="1" dirty="0">
                <a:solidFill>
                  <a:srgbClr val="4F1705"/>
                </a:solidFill>
                <a:latin typeface="Calibri" charset="0"/>
                <a:cs typeface="Calibri" charset="0"/>
              </a:rPr>
              <a:t>CheMin</a:t>
            </a:r>
            <a:r>
              <a:rPr lang="en-US" sz="1400" dirty="0">
                <a:solidFill>
                  <a:srgbClr val="4F1705"/>
                </a:solidFill>
                <a:latin typeface="Calibri" charset="0"/>
                <a:cs typeface="Calibri" charset="0"/>
              </a:rPr>
              <a:t> (D. Blake, ARC) - Mineralogy           </a:t>
            </a:r>
          </a:p>
          <a:p>
            <a:pPr eaLnBrk="1" hangingPunct="1">
              <a:spcBef>
                <a:spcPct val="30000"/>
              </a:spcBef>
            </a:pPr>
            <a:endParaRPr lang="en-US" sz="1400" dirty="0">
              <a:solidFill>
                <a:srgbClr val="4F1705"/>
              </a:solidFill>
              <a:latin typeface="Calibri" charset="0"/>
              <a:cs typeface="Calibri" charset="0"/>
            </a:endParaRPr>
          </a:p>
          <a:p>
            <a:pPr eaLnBrk="1" hangingPunct="1">
              <a:spcBef>
                <a:spcPct val="30000"/>
              </a:spcBef>
            </a:pPr>
            <a:r>
              <a:rPr lang="en-US" sz="1400" b="1" dirty="0">
                <a:solidFill>
                  <a:srgbClr val="4F1705"/>
                </a:solidFill>
                <a:latin typeface="Calibri" charset="0"/>
                <a:cs typeface="Calibri" charset="0"/>
              </a:rPr>
              <a:t>ENVIRONMENTAL CHARACTERIZATION</a:t>
            </a:r>
          </a:p>
          <a:p>
            <a:pPr eaLnBrk="1" hangingPunct="1">
              <a:spcBef>
                <a:spcPct val="30000"/>
              </a:spcBef>
            </a:pPr>
            <a:r>
              <a:rPr lang="en-US" sz="1400" b="1" dirty="0">
                <a:solidFill>
                  <a:srgbClr val="4F1705"/>
                </a:solidFill>
                <a:latin typeface="Calibri" charset="0"/>
                <a:cs typeface="Calibri" charset="0"/>
              </a:rPr>
              <a:t>MARDI</a:t>
            </a:r>
            <a:r>
              <a:rPr lang="en-US" sz="1400" dirty="0">
                <a:solidFill>
                  <a:srgbClr val="4F1705"/>
                </a:solidFill>
                <a:latin typeface="Calibri" charset="0"/>
                <a:cs typeface="Calibri" charset="0"/>
              </a:rPr>
              <a:t> (M. Malin, MSSS) - Descent imaging</a:t>
            </a:r>
          </a:p>
          <a:p>
            <a:pPr eaLnBrk="1" hangingPunct="1">
              <a:spcBef>
                <a:spcPct val="30000"/>
              </a:spcBef>
            </a:pPr>
            <a:r>
              <a:rPr lang="en-US" sz="1400" b="1" dirty="0">
                <a:solidFill>
                  <a:srgbClr val="4F1705"/>
                </a:solidFill>
                <a:latin typeface="Calibri" charset="0"/>
                <a:cs typeface="Calibri" charset="0"/>
              </a:rPr>
              <a:t>REMS</a:t>
            </a:r>
            <a:r>
              <a:rPr lang="en-US" sz="1400" dirty="0">
                <a:solidFill>
                  <a:srgbClr val="4F1705"/>
                </a:solidFill>
                <a:latin typeface="Calibri" charset="0"/>
                <a:cs typeface="Calibri" charset="0"/>
              </a:rPr>
              <a:t> (J. Gómez-Elvira, CAB, Spain) - Meteorology / UV</a:t>
            </a:r>
          </a:p>
          <a:p>
            <a:pPr eaLnBrk="1" hangingPunct="1">
              <a:spcBef>
                <a:spcPct val="30000"/>
              </a:spcBef>
            </a:pPr>
            <a:r>
              <a:rPr lang="en-US" sz="1400" b="1" dirty="0">
                <a:solidFill>
                  <a:srgbClr val="4F1705"/>
                </a:solidFill>
                <a:latin typeface="Calibri" charset="0"/>
                <a:cs typeface="Calibri" charset="0"/>
              </a:rPr>
              <a:t>RAD</a:t>
            </a:r>
            <a:r>
              <a:rPr lang="en-US" sz="1400" dirty="0">
                <a:solidFill>
                  <a:srgbClr val="4F1705"/>
                </a:solidFill>
                <a:latin typeface="Calibri" charset="0"/>
                <a:cs typeface="Calibri" charset="0"/>
              </a:rPr>
              <a:t> (D. Hassler, SwRI) - High-energy radiation</a:t>
            </a:r>
          </a:p>
          <a:p>
            <a:pPr eaLnBrk="1" hangingPunct="1">
              <a:spcBef>
                <a:spcPct val="30000"/>
              </a:spcBef>
            </a:pPr>
            <a:r>
              <a:rPr lang="en-US" sz="1400" b="1" dirty="0">
                <a:solidFill>
                  <a:srgbClr val="4F1705"/>
                </a:solidFill>
                <a:latin typeface="Calibri" charset="0"/>
                <a:cs typeface="Calibri" charset="0"/>
              </a:rPr>
              <a:t>DAN</a:t>
            </a:r>
            <a:r>
              <a:rPr lang="en-US" sz="1400" dirty="0">
                <a:solidFill>
                  <a:srgbClr val="4F1705"/>
                </a:solidFill>
                <a:latin typeface="Calibri" charset="0"/>
                <a:cs typeface="Calibri" charset="0"/>
              </a:rPr>
              <a:t> (I. Mitrofanov, IKI, Russia) - Subsurface hydrogen</a:t>
            </a:r>
            <a:endParaRPr lang="en-US" sz="1800" dirty="0">
              <a:solidFill>
                <a:srgbClr val="4F1705"/>
              </a:solidFill>
              <a:latin typeface="Calibri" charset="0"/>
              <a:cs typeface="Calibri" charset="0"/>
            </a:endParaRPr>
          </a:p>
        </p:txBody>
      </p:sp>
      <p:sp>
        <p:nvSpPr>
          <p:cNvPr id="10" name="Text Box 41"/>
          <p:cNvSpPr txBox="1">
            <a:spLocks noChangeArrowheads="1"/>
          </p:cNvSpPr>
          <p:nvPr/>
        </p:nvSpPr>
        <p:spPr bwMode="auto">
          <a:xfrm>
            <a:off x="633564" y="4292244"/>
            <a:ext cx="2768600" cy="1501938"/>
          </a:xfrm>
          <a:prstGeom prst="rect">
            <a:avLst/>
          </a:prstGeom>
          <a:noFill/>
          <a:ln w="12700">
            <a:solidFill>
              <a:srgbClr val="4F1705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1429" tIns="45714" rIns="91429" bIns="45714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lnSpc>
                <a:spcPct val="115000"/>
              </a:lnSpc>
            </a:pPr>
            <a:r>
              <a:rPr lang="en-US" sz="1600" b="1" dirty="0">
                <a:solidFill>
                  <a:srgbClr val="4F1705"/>
                </a:solidFill>
                <a:latin typeface="Calibri" charset="0"/>
                <a:cs typeface="Calibri" charset="0"/>
              </a:rPr>
              <a:t>Wheel Base:		2.8 m</a:t>
            </a:r>
          </a:p>
          <a:p>
            <a:pPr eaLnBrk="1" hangingPunct="1">
              <a:lnSpc>
                <a:spcPct val="115000"/>
              </a:lnSpc>
            </a:pPr>
            <a:r>
              <a:rPr lang="en-US" sz="1600" b="1" dirty="0">
                <a:solidFill>
                  <a:srgbClr val="4F1705"/>
                </a:solidFill>
                <a:latin typeface="Calibri" charset="0"/>
                <a:cs typeface="Calibri" charset="0"/>
              </a:rPr>
              <a:t>Height of Deck:		1.1 m</a:t>
            </a:r>
          </a:p>
          <a:p>
            <a:pPr eaLnBrk="1" hangingPunct="1">
              <a:lnSpc>
                <a:spcPct val="115000"/>
              </a:lnSpc>
            </a:pPr>
            <a:r>
              <a:rPr lang="en-US" sz="1600" b="1" dirty="0">
                <a:solidFill>
                  <a:srgbClr val="4F1705"/>
                </a:solidFill>
                <a:latin typeface="Calibri" charset="0"/>
                <a:cs typeface="Calibri" charset="0"/>
              </a:rPr>
              <a:t>Ground Clearance:	0.66 m</a:t>
            </a:r>
          </a:p>
          <a:p>
            <a:pPr eaLnBrk="1" hangingPunct="1">
              <a:lnSpc>
                <a:spcPct val="115000"/>
              </a:lnSpc>
            </a:pPr>
            <a:r>
              <a:rPr lang="en-US" sz="1600" b="1" dirty="0">
                <a:solidFill>
                  <a:srgbClr val="4F1705"/>
                </a:solidFill>
                <a:latin typeface="Calibri" charset="0"/>
                <a:cs typeface="Calibri" charset="0"/>
              </a:rPr>
              <a:t>Height of Mast:		2.2 </a:t>
            </a:r>
            <a:r>
              <a:rPr lang="en-US" sz="1600" b="1" dirty="0" smtClean="0">
                <a:solidFill>
                  <a:srgbClr val="4F1705"/>
                </a:solidFill>
                <a:latin typeface="Calibri" charset="0"/>
                <a:cs typeface="Calibri" charset="0"/>
              </a:rPr>
              <a:t>m</a:t>
            </a:r>
          </a:p>
          <a:p>
            <a:pPr eaLnBrk="1" hangingPunct="1">
              <a:lnSpc>
                <a:spcPct val="115000"/>
              </a:lnSpc>
            </a:pPr>
            <a:r>
              <a:rPr lang="en-US" sz="1600" b="1" dirty="0" smtClean="0">
                <a:solidFill>
                  <a:srgbClr val="4F1705"/>
                </a:solidFill>
                <a:latin typeface="Calibri" charset="0"/>
                <a:cs typeface="Calibri" charset="0"/>
              </a:rPr>
              <a:t>Mass:			900 kg</a:t>
            </a:r>
            <a:endParaRPr lang="en-US" sz="1600" b="1" dirty="0">
              <a:solidFill>
                <a:srgbClr val="4F1705"/>
              </a:solidFill>
              <a:latin typeface="Calibri" charset="0"/>
              <a:cs typeface="Calibri" charset="0"/>
            </a:endParaRPr>
          </a:p>
        </p:txBody>
      </p:sp>
      <p:grpSp>
        <p:nvGrpSpPr>
          <p:cNvPr id="14" name="Group 21"/>
          <p:cNvGrpSpPr>
            <a:grpSpLocks/>
          </p:cNvGrpSpPr>
          <p:nvPr/>
        </p:nvGrpSpPr>
        <p:grpSpPr bwMode="auto">
          <a:xfrm>
            <a:off x="152485" y="196379"/>
            <a:ext cx="4530725" cy="4078288"/>
            <a:chOff x="21710" y="1184275"/>
            <a:chExt cx="4531240" cy="4078703"/>
          </a:xfrm>
        </p:grpSpPr>
        <p:pic>
          <p:nvPicPr>
            <p:cNvPr id="15" name="Picture 49" descr="rover_traverse"/>
            <p:cNvPicPr>
              <a:picLocks noChangeAspect="1" noChangeArrowheads="1"/>
            </p:cNvPicPr>
            <p:nvPr/>
          </p:nvPicPr>
          <p:blipFill>
            <a:blip r:embed="rId3" cstate="screen">
              <a:lum bright="18000" contrast="-4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513" y="1489075"/>
              <a:ext cx="4516437" cy="3124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" name="Text Box 39"/>
            <p:cNvSpPr txBox="1">
              <a:spLocks noChangeArrowheads="1"/>
            </p:cNvSpPr>
            <p:nvPr/>
          </p:nvSpPr>
          <p:spPr bwMode="auto">
            <a:xfrm>
              <a:off x="3842265" y="2568014"/>
              <a:ext cx="638175" cy="3078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defTabSz="45561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defTabSz="45561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defTabSz="45561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defTabSz="45561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sz="1400" b="1" i="1">
                  <a:solidFill>
                    <a:srgbClr val="4F1705"/>
                  </a:solidFill>
                  <a:latin typeface="Calibri" charset="0"/>
                  <a:cs typeface="Calibri" charset="0"/>
                </a:rPr>
                <a:t>DAN</a:t>
              </a:r>
            </a:p>
          </p:txBody>
        </p:sp>
        <p:sp>
          <p:nvSpPr>
            <p:cNvPr id="17" name="Text Box 18"/>
            <p:cNvSpPr txBox="1">
              <a:spLocks noChangeArrowheads="1"/>
            </p:cNvSpPr>
            <p:nvPr/>
          </p:nvSpPr>
          <p:spPr bwMode="auto">
            <a:xfrm>
              <a:off x="96065" y="2065338"/>
              <a:ext cx="866775" cy="3078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defTabSz="45561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defTabSz="45561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defTabSz="45561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defTabSz="45561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sz="1400" b="1" i="1">
                  <a:solidFill>
                    <a:srgbClr val="4F1705"/>
                  </a:solidFill>
                  <a:latin typeface="Calibri" charset="0"/>
                  <a:cs typeface="Calibri" charset="0"/>
                </a:rPr>
                <a:t>REMS</a:t>
              </a:r>
            </a:p>
          </p:txBody>
        </p:sp>
        <p:sp>
          <p:nvSpPr>
            <p:cNvPr id="18" name="Line 19"/>
            <p:cNvSpPr>
              <a:spLocks noChangeShapeType="1"/>
            </p:cNvSpPr>
            <p:nvPr/>
          </p:nvSpPr>
          <p:spPr bwMode="auto">
            <a:xfrm>
              <a:off x="720725" y="2287588"/>
              <a:ext cx="277813" cy="144462"/>
            </a:xfrm>
            <a:prstGeom prst="line">
              <a:avLst/>
            </a:prstGeom>
            <a:noFill/>
            <a:ln w="9525">
              <a:solidFill>
                <a:srgbClr val="4F1705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9" name="Text Box 20"/>
            <p:cNvSpPr txBox="1">
              <a:spLocks noChangeArrowheads="1"/>
            </p:cNvSpPr>
            <p:nvPr/>
          </p:nvSpPr>
          <p:spPr bwMode="auto">
            <a:xfrm>
              <a:off x="2043113" y="1184275"/>
              <a:ext cx="1155700" cy="3078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defTabSz="45561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defTabSz="45561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defTabSz="45561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defTabSz="45561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sz="1400" b="1" i="1">
                  <a:solidFill>
                    <a:srgbClr val="4F1705"/>
                  </a:solidFill>
                  <a:latin typeface="Calibri" charset="0"/>
                  <a:cs typeface="Calibri" charset="0"/>
                </a:rPr>
                <a:t>ChemCam</a:t>
              </a:r>
            </a:p>
          </p:txBody>
        </p:sp>
        <p:sp>
          <p:nvSpPr>
            <p:cNvPr id="20" name="Text Box 21"/>
            <p:cNvSpPr txBox="1">
              <a:spLocks noChangeArrowheads="1"/>
            </p:cNvSpPr>
            <p:nvPr/>
          </p:nvSpPr>
          <p:spPr bwMode="auto">
            <a:xfrm>
              <a:off x="21710" y="1316807"/>
              <a:ext cx="1016000" cy="3078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defTabSz="45561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defTabSz="45561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defTabSz="45561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defTabSz="45561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sz="1400" b="1" i="1">
                  <a:solidFill>
                    <a:srgbClr val="4F1705"/>
                  </a:solidFill>
                  <a:latin typeface="Calibri" charset="0"/>
                  <a:cs typeface="Calibri" charset="0"/>
                </a:rPr>
                <a:t>Mastcam</a:t>
              </a:r>
            </a:p>
          </p:txBody>
        </p:sp>
        <p:sp>
          <p:nvSpPr>
            <p:cNvPr id="21" name="Text Box 22"/>
            <p:cNvSpPr txBox="1">
              <a:spLocks noChangeArrowheads="1"/>
            </p:cNvSpPr>
            <p:nvPr/>
          </p:nvSpPr>
          <p:spPr bwMode="auto">
            <a:xfrm>
              <a:off x="1752600" y="1853639"/>
              <a:ext cx="577850" cy="3078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defTabSz="45561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defTabSz="45561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defTabSz="45561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defTabSz="45561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sz="1400" b="1" i="1">
                  <a:solidFill>
                    <a:srgbClr val="4F1705"/>
                  </a:solidFill>
                  <a:latin typeface="Calibri" charset="0"/>
                  <a:cs typeface="Calibri" charset="0"/>
                </a:rPr>
                <a:t>RAD</a:t>
              </a:r>
            </a:p>
          </p:txBody>
        </p:sp>
        <p:sp>
          <p:nvSpPr>
            <p:cNvPr id="22" name="Line 23"/>
            <p:cNvSpPr>
              <a:spLocks noChangeShapeType="1"/>
            </p:cNvSpPr>
            <p:nvPr/>
          </p:nvSpPr>
          <p:spPr bwMode="auto">
            <a:xfrm>
              <a:off x="525463" y="1635125"/>
              <a:ext cx="361950" cy="265113"/>
            </a:xfrm>
            <a:prstGeom prst="line">
              <a:avLst/>
            </a:prstGeom>
            <a:noFill/>
            <a:ln w="9525">
              <a:solidFill>
                <a:srgbClr val="4F1705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3" name="Line 32"/>
            <p:cNvSpPr>
              <a:spLocks noChangeShapeType="1"/>
            </p:cNvSpPr>
            <p:nvPr/>
          </p:nvSpPr>
          <p:spPr bwMode="auto">
            <a:xfrm flipH="1">
              <a:off x="3397250" y="2768600"/>
              <a:ext cx="484188" cy="122238"/>
            </a:xfrm>
            <a:prstGeom prst="line">
              <a:avLst/>
            </a:prstGeom>
            <a:noFill/>
            <a:ln w="9525">
              <a:solidFill>
                <a:srgbClr val="4F1705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4" name="Line 34"/>
            <p:cNvSpPr>
              <a:spLocks noChangeShapeType="1"/>
            </p:cNvSpPr>
            <p:nvPr/>
          </p:nvSpPr>
          <p:spPr bwMode="auto">
            <a:xfrm flipH="1">
              <a:off x="1547813" y="1441450"/>
              <a:ext cx="539750" cy="236538"/>
            </a:xfrm>
            <a:prstGeom prst="line">
              <a:avLst/>
            </a:prstGeom>
            <a:noFill/>
            <a:ln w="9525">
              <a:solidFill>
                <a:srgbClr val="4F1705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5" name="Line 36"/>
            <p:cNvSpPr>
              <a:spLocks noChangeShapeType="1"/>
            </p:cNvSpPr>
            <p:nvPr/>
          </p:nvSpPr>
          <p:spPr bwMode="auto">
            <a:xfrm>
              <a:off x="2130425" y="2178050"/>
              <a:ext cx="320675" cy="684213"/>
            </a:xfrm>
            <a:prstGeom prst="line">
              <a:avLst/>
            </a:prstGeom>
            <a:noFill/>
            <a:ln w="9525">
              <a:solidFill>
                <a:srgbClr val="4F1705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6" name="Line 44"/>
            <p:cNvSpPr>
              <a:spLocks noChangeShapeType="1"/>
            </p:cNvSpPr>
            <p:nvPr/>
          </p:nvSpPr>
          <p:spPr bwMode="auto">
            <a:xfrm flipV="1">
              <a:off x="1330325" y="3541713"/>
              <a:ext cx="315913" cy="604837"/>
            </a:xfrm>
            <a:prstGeom prst="line">
              <a:avLst/>
            </a:prstGeom>
            <a:noFill/>
            <a:ln w="9525">
              <a:solidFill>
                <a:srgbClr val="4F1705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7" name="Text Box 45"/>
            <p:cNvSpPr txBox="1">
              <a:spLocks noChangeArrowheads="1"/>
            </p:cNvSpPr>
            <p:nvPr/>
          </p:nvSpPr>
          <p:spPr bwMode="auto">
            <a:xfrm>
              <a:off x="870335" y="4093296"/>
              <a:ext cx="1260090" cy="11696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defTabSz="45561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defTabSz="45561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defTabSz="45561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defTabSz="45561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1400" b="1" i="1">
                  <a:solidFill>
                    <a:srgbClr val="4F1705"/>
                  </a:solidFill>
                  <a:latin typeface="Calibri" charset="0"/>
                  <a:cs typeface="Calibri" charset="0"/>
                </a:rPr>
                <a:t>MAHLI</a:t>
              </a:r>
            </a:p>
            <a:p>
              <a:pPr eaLnBrk="1" hangingPunct="1"/>
              <a:r>
                <a:rPr lang="en-US" sz="1400" b="1" i="1">
                  <a:solidFill>
                    <a:srgbClr val="4F1705"/>
                  </a:solidFill>
                  <a:latin typeface="Calibri" charset="0"/>
                  <a:cs typeface="Calibri" charset="0"/>
                </a:rPr>
                <a:t>APXS</a:t>
              </a:r>
            </a:p>
            <a:p>
              <a:pPr eaLnBrk="1" hangingPunct="1"/>
              <a:r>
                <a:rPr lang="en-US" sz="1400" b="1" i="1">
                  <a:solidFill>
                    <a:srgbClr val="4F1705"/>
                  </a:solidFill>
                  <a:latin typeface="Calibri" charset="0"/>
                  <a:cs typeface="Calibri" charset="0"/>
                </a:rPr>
                <a:t>Brush</a:t>
              </a:r>
            </a:p>
            <a:p>
              <a:pPr eaLnBrk="1" hangingPunct="1"/>
              <a:r>
                <a:rPr lang="en-US" sz="1400" b="1" i="1">
                  <a:solidFill>
                    <a:srgbClr val="4F1705"/>
                  </a:solidFill>
                  <a:latin typeface="Calibri" charset="0"/>
                  <a:cs typeface="Calibri" charset="0"/>
                </a:rPr>
                <a:t>Drill / Sieves</a:t>
              </a:r>
            </a:p>
            <a:p>
              <a:pPr eaLnBrk="1" hangingPunct="1"/>
              <a:r>
                <a:rPr lang="en-US" sz="1400" b="1" i="1">
                  <a:solidFill>
                    <a:srgbClr val="4F1705"/>
                  </a:solidFill>
                  <a:latin typeface="Calibri" charset="0"/>
                  <a:cs typeface="Calibri" charset="0"/>
                </a:rPr>
                <a:t>Scoop</a:t>
              </a:r>
            </a:p>
          </p:txBody>
        </p:sp>
        <p:sp>
          <p:nvSpPr>
            <p:cNvPr id="28" name="Text Box 46"/>
            <p:cNvSpPr txBox="1">
              <a:spLocks noChangeArrowheads="1"/>
            </p:cNvSpPr>
            <p:nvPr/>
          </p:nvSpPr>
          <p:spPr bwMode="auto">
            <a:xfrm>
              <a:off x="2962275" y="4537846"/>
              <a:ext cx="835025" cy="3078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defTabSz="45561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defTabSz="45561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defTabSz="45561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defTabSz="45561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sz="1400" b="1" i="1">
                  <a:solidFill>
                    <a:srgbClr val="4F1705"/>
                  </a:solidFill>
                  <a:latin typeface="Calibri" charset="0"/>
                  <a:cs typeface="Calibri" charset="0"/>
                </a:rPr>
                <a:t>MARDI</a:t>
              </a:r>
            </a:p>
          </p:txBody>
        </p:sp>
        <p:sp>
          <p:nvSpPr>
            <p:cNvPr id="29" name="Line 47"/>
            <p:cNvSpPr>
              <a:spLocks noChangeShapeType="1"/>
            </p:cNvSpPr>
            <p:nvPr/>
          </p:nvSpPr>
          <p:spPr bwMode="auto">
            <a:xfrm flipH="1" flipV="1">
              <a:off x="2290763" y="3614738"/>
              <a:ext cx="746125" cy="982662"/>
            </a:xfrm>
            <a:prstGeom prst="line">
              <a:avLst/>
            </a:prstGeom>
            <a:noFill/>
            <a:ln w="9525">
              <a:solidFill>
                <a:srgbClr val="4F1705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7586092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nasa-mars-rover-curiosity-an-iconic-representation-of-the-rover-created-by-jpl.jpeg"/>
          <p:cNvPicPr>
            <a:picLocks noGrp="1" noChangeAspect="1"/>
          </p:cNvPicPr>
          <p:nvPr>
            <p:ph idx="1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2321" r="-1694" b="-2478"/>
          <a:stretch/>
        </p:blipFill>
        <p:spPr>
          <a:xfrm>
            <a:off x="174970" y="5947831"/>
            <a:ext cx="982140" cy="771971"/>
          </a:xfrm>
        </p:spPr>
      </p:pic>
      <p:sp>
        <p:nvSpPr>
          <p:cNvPr id="7" name="TextBox 6"/>
          <p:cNvSpPr txBox="1"/>
          <p:nvPr/>
        </p:nvSpPr>
        <p:spPr>
          <a:xfrm>
            <a:off x="1277037" y="6050354"/>
            <a:ext cx="738699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FFFFFF"/>
                </a:solidFill>
                <a:latin typeface="Arial"/>
                <a:cs typeface="Arial"/>
              </a:rPr>
              <a:t>Map view of conglomerate outcrops (next slides)</a:t>
            </a:r>
            <a:endParaRPr lang="en-US" sz="2400" b="1" dirty="0">
              <a:solidFill>
                <a:srgbClr val="FFFFFF"/>
              </a:solidFill>
              <a:latin typeface="Arial"/>
              <a:cs typeface="Arial"/>
            </a:endParaRPr>
          </a:p>
        </p:txBody>
      </p:sp>
      <p:pic>
        <p:nvPicPr>
          <p:cNvPr id="8" name="Picture 7" descr="MSL_Press_Goulburn_Link_Hottah_v2.jpg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82427" y="187055"/>
            <a:ext cx="8181603" cy="5416595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6105863" y="5571190"/>
            <a:ext cx="264037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 smtClean="0">
                <a:solidFill>
                  <a:schemeClr val="bg1"/>
                </a:solidFill>
              </a:rPr>
              <a:t>NASA/JPL-Caltech/Univ. of Arizona</a:t>
            </a:r>
            <a:endParaRPr lang="en-US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16044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nasa-mars-rover-curiosity-an-iconic-representation-of-the-rover-created-by-jpl.jpeg"/>
          <p:cNvPicPr>
            <a:picLocks noGrp="1" noChangeAspect="1"/>
          </p:cNvPicPr>
          <p:nvPr>
            <p:ph idx="1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2321" r="-1694" b="-2478"/>
          <a:stretch/>
        </p:blipFill>
        <p:spPr>
          <a:xfrm>
            <a:off x="174970" y="5947831"/>
            <a:ext cx="982140" cy="771971"/>
          </a:xfrm>
        </p:spPr>
      </p:pic>
      <p:sp>
        <p:nvSpPr>
          <p:cNvPr id="7" name="TextBox 6"/>
          <p:cNvSpPr txBox="1"/>
          <p:nvPr/>
        </p:nvSpPr>
        <p:spPr>
          <a:xfrm>
            <a:off x="1277037" y="5912524"/>
            <a:ext cx="699207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FFFFFF"/>
                </a:solidFill>
                <a:latin typeface="Arial"/>
                <a:cs typeface="Arial"/>
              </a:rPr>
              <a:t>The </a:t>
            </a:r>
            <a:r>
              <a:rPr lang="en-US" sz="2400" b="1" dirty="0" err="1" smtClean="0">
                <a:solidFill>
                  <a:srgbClr val="FFFFFF"/>
                </a:solidFill>
                <a:latin typeface="Arial"/>
                <a:cs typeface="Arial"/>
              </a:rPr>
              <a:t>Goulburn</a:t>
            </a:r>
            <a:r>
              <a:rPr lang="en-US" sz="2400" b="1" dirty="0" smtClean="0">
                <a:solidFill>
                  <a:srgbClr val="FFFFFF"/>
                </a:solidFill>
                <a:latin typeface="Arial"/>
                <a:cs typeface="Arial"/>
              </a:rPr>
              <a:t> scour revealed the first look at underlying bedrock</a:t>
            </a:r>
            <a:endParaRPr lang="en-US" sz="2400" b="1" dirty="0"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7264206" y="5423366"/>
            <a:ext cx="187079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 smtClean="0">
                <a:solidFill>
                  <a:schemeClr val="bg1"/>
                </a:solidFill>
              </a:rPr>
              <a:t>NASA/JPL-Caltech/MSSS</a:t>
            </a:r>
            <a:endParaRPr lang="en-US" sz="1200" dirty="0">
              <a:solidFill>
                <a:schemeClr val="bg1"/>
              </a:solidFill>
            </a:endParaRPr>
          </a:p>
        </p:txBody>
      </p:sp>
      <p:pic>
        <p:nvPicPr>
          <p:cNvPr id="6" name="Picture 5" descr="goulburn_m100_sol13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815935"/>
            <a:ext cx="9144000" cy="46170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80427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nasa-mars-rover-curiosity-an-iconic-representation-of-the-rover-created-by-jpl.jpeg"/>
          <p:cNvPicPr>
            <a:picLocks noGrp="1" noChangeAspect="1"/>
          </p:cNvPicPr>
          <p:nvPr>
            <p:ph idx="1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2321" r="-1694" b="-2478"/>
          <a:stretch/>
        </p:blipFill>
        <p:spPr>
          <a:xfrm>
            <a:off x="174970" y="5947831"/>
            <a:ext cx="982140" cy="771971"/>
          </a:xfrm>
        </p:spPr>
      </p:pic>
      <p:sp>
        <p:nvSpPr>
          <p:cNvPr id="7" name="TextBox 6"/>
          <p:cNvSpPr txBox="1"/>
          <p:nvPr/>
        </p:nvSpPr>
        <p:spPr>
          <a:xfrm>
            <a:off x="1264464" y="5883757"/>
            <a:ext cx="66064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FFFFFF"/>
                </a:solidFill>
                <a:latin typeface="Arial"/>
                <a:cs typeface="Arial"/>
              </a:rPr>
              <a:t>The conglomerate “Link” with associated loose, rounded pebbles</a:t>
            </a:r>
            <a:endParaRPr lang="en-US" sz="2400" b="1" dirty="0">
              <a:solidFill>
                <a:srgbClr val="FFFFFF"/>
              </a:solidFill>
              <a:latin typeface="Arial"/>
              <a:cs typeface="Arial"/>
            </a:endParaRPr>
          </a:p>
        </p:txBody>
      </p:sp>
      <p:pic>
        <p:nvPicPr>
          <p:cNvPr id="4" name="Picture 3" descr="Williams-2pia16188-br2.jpeg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3221" y="-1"/>
            <a:ext cx="7996679" cy="5774677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6597183" y="5489256"/>
            <a:ext cx="187079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 smtClean="0">
                <a:solidFill>
                  <a:schemeClr val="bg1"/>
                </a:solidFill>
              </a:rPr>
              <a:t>NASA/JPL-Caltech/MSSS</a:t>
            </a:r>
            <a:endParaRPr lang="en-US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13036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nasa-mars-rover-curiosity-an-iconic-representation-of-the-rover-created-by-jpl.jpeg"/>
          <p:cNvPicPr>
            <a:picLocks noGrp="1" noChangeAspect="1"/>
          </p:cNvPicPr>
          <p:nvPr>
            <p:ph idx="1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2321" r="-1694" b="-2478"/>
          <a:stretch/>
        </p:blipFill>
        <p:spPr>
          <a:xfrm>
            <a:off x="174970" y="5947831"/>
            <a:ext cx="982140" cy="771971"/>
          </a:xfrm>
        </p:spPr>
      </p:pic>
      <p:sp>
        <p:nvSpPr>
          <p:cNvPr id="7" name="TextBox 6"/>
          <p:cNvSpPr txBox="1"/>
          <p:nvPr/>
        </p:nvSpPr>
        <p:spPr>
          <a:xfrm>
            <a:off x="1248815" y="5915967"/>
            <a:ext cx="699207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FFFFFF"/>
                </a:solidFill>
                <a:latin typeface="Arial"/>
                <a:cs typeface="Arial"/>
              </a:rPr>
              <a:t>“</a:t>
            </a:r>
            <a:r>
              <a:rPr lang="en-US" sz="2400" b="1" dirty="0" err="1" smtClean="0">
                <a:solidFill>
                  <a:srgbClr val="FFFFFF"/>
                </a:solidFill>
                <a:latin typeface="Arial"/>
                <a:cs typeface="Arial"/>
              </a:rPr>
              <a:t>Hottah</a:t>
            </a:r>
            <a:r>
              <a:rPr lang="en-US" sz="2400" b="1" dirty="0" smtClean="0">
                <a:solidFill>
                  <a:srgbClr val="FFFFFF"/>
                </a:solidFill>
                <a:latin typeface="Arial"/>
                <a:cs typeface="Arial"/>
              </a:rPr>
              <a:t>” reveals additional conglomerate, evidence of an ancient streambed</a:t>
            </a:r>
            <a:endParaRPr lang="en-US" sz="2400" b="1" dirty="0">
              <a:solidFill>
                <a:srgbClr val="FFFFFF"/>
              </a:solidFill>
              <a:latin typeface="Arial"/>
              <a:cs typeface="Arial"/>
            </a:endParaRPr>
          </a:p>
        </p:txBody>
      </p:sp>
      <p:pic>
        <p:nvPicPr>
          <p:cNvPr id="4" name="Picture 3" descr="Grotzinger-1-pia16156-br2.jpeg"/>
          <p:cNvPicPr>
            <a:picLocks noChangeAspect="1"/>
          </p:cNvPicPr>
          <p:nvPr/>
        </p:nvPicPr>
        <p:blipFill rotWithShape="1"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66000"/>
                    </a14:imgEffect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30806" y="0"/>
            <a:ext cx="7430777" cy="5838214"/>
          </a:xfrm>
          <a:prstGeom prst="rect">
            <a:avLst/>
          </a:prstGeom>
        </p:spPr>
      </p:pic>
      <p:sp>
        <p:nvSpPr>
          <p:cNvPr id="34" name="TextBox 33"/>
          <p:cNvSpPr txBox="1"/>
          <p:nvPr/>
        </p:nvSpPr>
        <p:spPr>
          <a:xfrm>
            <a:off x="5868559" y="5502184"/>
            <a:ext cx="187079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 smtClean="0">
                <a:solidFill>
                  <a:schemeClr val="bg1"/>
                </a:solidFill>
              </a:rPr>
              <a:t>NASA/JPL-Caltech/MSSS</a:t>
            </a:r>
            <a:endParaRPr lang="en-US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03424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nasa-mars-rover-curiosity-an-iconic-representation-of-the-rover-created-by-jpl.jpeg"/>
          <p:cNvPicPr>
            <a:picLocks noGrp="1" noChangeAspect="1"/>
          </p:cNvPicPr>
          <p:nvPr>
            <p:ph idx="1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2321" r="-1694" b="-2478"/>
          <a:stretch/>
        </p:blipFill>
        <p:spPr>
          <a:xfrm>
            <a:off x="174970" y="5947831"/>
            <a:ext cx="982140" cy="771971"/>
          </a:xfrm>
        </p:spPr>
      </p:pic>
      <p:sp>
        <p:nvSpPr>
          <p:cNvPr id="7" name="TextBox 6"/>
          <p:cNvSpPr txBox="1"/>
          <p:nvPr/>
        </p:nvSpPr>
        <p:spPr>
          <a:xfrm>
            <a:off x="1277037" y="5912524"/>
            <a:ext cx="699207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FFFFFF"/>
                </a:solidFill>
                <a:latin typeface="Arial"/>
                <a:cs typeface="Arial"/>
              </a:rPr>
              <a:t>Curiosity’s ultimate goal is to explore the lower reaches of the 5-km high Mount Sharp</a:t>
            </a:r>
            <a:endParaRPr lang="en-US" sz="2400" b="1" dirty="0"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799303" y="5538761"/>
            <a:ext cx="241802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bg1"/>
                </a:solidFill>
              </a:rPr>
              <a:t>NASA/JPL-Caltech/Univ. of Arizona</a:t>
            </a:r>
            <a:endParaRPr lang="en-US" sz="1200" dirty="0">
              <a:solidFill>
                <a:schemeClr val="bg1"/>
              </a:solidFill>
            </a:endParaRPr>
          </a:p>
        </p:txBody>
      </p:sp>
      <p:pic>
        <p:nvPicPr>
          <p:cNvPr id="6" name="Picture 5" descr="pia16064-br2.jpe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2954" y="0"/>
            <a:ext cx="7170280" cy="55387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04875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nasa-mars-rover-curiosity-an-iconic-representation-of-the-rover-created-by-jpl.jpeg"/>
          <p:cNvPicPr>
            <a:picLocks noGrp="1" noChangeAspect="1"/>
          </p:cNvPicPr>
          <p:nvPr>
            <p:ph idx="1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2321" r="-1694" b="-2478"/>
          <a:stretch/>
        </p:blipFill>
        <p:spPr>
          <a:xfrm>
            <a:off x="174970" y="5947831"/>
            <a:ext cx="982140" cy="771971"/>
          </a:xfrm>
        </p:spPr>
      </p:pic>
      <p:sp>
        <p:nvSpPr>
          <p:cNvPr id="7" name="TextBox 6"/>
          <p:cNvSpPr txBox="1"/>
          <p:nvPr/>
        </p:nvSpPr>
        <p:spPr>
          <a:xfrm>
            <a:off x="1266364" y="6064844"/>
            <a:ext cx="666046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FFFFFF"/>
                </a:solidFill>
                <a:latin typeface="Arial"/>
                <a:cs typeface="Arial"/>
              </a:rPr>
              <a:t>Target: Gale Crater and Mount Sharp</a:t>
            </a:r>
            <a:endParaRPr lang="en-US" sz="2800" b="1" dirty="0"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126078" y="5559543"/>
            <a:ext cx="301792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 smtClean="0">
                <a:solidFill>
                  <a:schemeClr val="bg1"/>
                </a:solidFill>
              </a:rPr>
              <a:t>NASA/JPL-Caltech/ESA/DLR/FU Berlin/MSSS</a:t>
            </a:r>
            <a:endParaRPr lang="en-US" sz="1200" dirty="0">
              <a:solidFill>
                <a:schemeClr val="bg1"/>
              </a:solidFill>
            </a:endParaRPr>
          </a:p>
        </p:txBody>
      </p:sp>
      <p:pic>
        <p:nvPicPr>
          <p:cNvPr id="10" name="Picture 9" descr="PIA15686-Fig1-new_ellipse_wide-br2.jpeg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990012" y="1838651"/>
            <a:ext cx="6153988" cy="3725333"/>
          </a:xfrm>
          <a:prstGeom prst="rect">
            <a:avLst/>
          </a:prstGeom>
        </p:spPr>
      </p:pic>
      <p:pic>
        <p:nvPicPr>
          <p:cNvPr id="4" name="Picture 3" descr="PIA14305_Grotzinger4-br2.jpeg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4192850" cy="3584222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5887" y="3510488"/>
            <a:ext cx="23526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bg1"/>
                </a:solidFill>
              </a:rPr>
              <a:t>NASA/JPL-Caltech</a:t>
            </a:r>
            <a:endParaRPr lang="en-US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93265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nasa-mars-rover-curiosity-an-iconic-representation-of-the-rover-created-by-jpl.jpeg"/>
          <p:cNvPicPr>
            <a:picLocks noGrp="1" noChangeAspect="1"/>
          </p:cNvPicPr>
          <p:nvPr>
            <p:ph idx="1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2321" r="-1694" b="-2478"/>
          <a:stretch/>
        </p:blipFill>
        <p:spPr>
          <a:xfrm>
            <a:off x="174970" y="5947831"/>
            <a:ext cx="982140" cy="771971"/>
          </a:xfrm>
        </p:spPr>
      </p:pic>
      <p:sp>
        <p:nvSpPr>
          <p:cNvPr id="8" name="TextBox 7"/>
          <p:cNvSpPr txBox="1"/>
          <p:nvPr/>
        </p:nvSpPr>
        <p:spPr>
          <a:xfrm>
            <a:off x="6126078" y="5418433"/>
            <a:ext cx="301792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 smtClean="0">
                <a:solidFill>
                  <a:schemeClr val="bg1"/>
                </a:solidFill>
              </a:rPr>
              <a:t>NASA/JPL-Caltech/ESA/DLR/FU Berlin/MSSS</a:t>
            </a:r>
            <a:endParaRPr lang="en-US" sz="1200" dirty="0">
              <a:solidFill>
                <a:schemeClr val="bg1"/>
              </a:solidFill>
            </a:endParaRPr>
          </a:p>
        </p:txBody>
      </p:sp>
      <p:pic>
        <p:nvPicPr>
          <p:cNvPr id="11" name="Picture 10" descr="Gale_today_close_xsec_ellipse_fan.jpg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144000" cy="5695432"/>
          </a:xfrm>
          <a:prstGeom prst="rect">
            <a:avLst/>
          </a:prstGeom>
        </p:spPr>
      </p:pic>
      <p:sp>
        <p:nvSpPr>
          <p:cNvPr id="12" name="Text Box 30"/>
          <p:cNvSpPr txBox="1">
            <a:spLocks noChangeArrowheads="1"/>
          </p:cNvSpPr>
          <p:nvPr/>
        </p:nvSpPr>
        <p:spPr bwMode="auto">
          <a:xfrm>
            <a:off x="280985" y="4340142"/>
            <a:ext cx="8592079" cy="1200316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  <a:effectLst>
            <a:softEdge rad="50800"/>
          </a:effectLst>
          <a:extLst/>
        </p:spPr>
        <p:txBody>
          <a:bodyPr wrap="square" lIns="91429" tIns="45714" rIns="91429" bIns="45714">
            <a:spAutoFit/>
          </a:bodyPr>
          <a:lstStyle>
            <a:lvl1pPr>
              <a:defRPr sz="2400" b="1" i="1">
                <a:solidFill>
                  <a:schemeClr val="tx1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b="1" i="1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2pPr>
            <a:lvl3pPr marL="1143000" indent="-228600">
              <a:defRPr sz="2400" b="1" i="1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3pPr>
            <a:lvl4pPr marL="1600200" indent="-228600">
              <a:defRPr sz="2400" b="1" i="1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4pPr>
            <a:lvl5pPr marL="2057400" indent="-228600">
              <a:defRPr sz="2400" b="1" i="1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i="1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i="1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i="1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i="1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9pPr>
          </a:lstStyle>
          <a:p>
            <a:pPr algn="l" eaLnBrk="1" hangingPunct="1">
              <a:spcAft>
                <a:spcPct val="35000"/>
              </a:spcAft>
            </a:pPr>
            <a:r>
              <a:rPr lang="en-US" sz="1800" b="0" i="0" u="none" dirty="0" smtClean="0">
                <a:solidFill>
                  <a:srgbClr val="4F1705"/>
                </a:solidFill>
                <a:latin typeface="Calibri"/>
                <a:cs typeface="Calibri"/>
              </a:rPr>
              <a:t>150-km Gale </a:t>
            </a:r>
            <a:r>
              <a:rPr lang="en-US" sz="1800" b="0" i="0" u="none" dirty="0">
                <a:solidFill>
                  <a:srgbClr val="4F1705"/>
                </a:solidFill>
                <a:latin typeface="Calibri"/>
                <a:cs typeface="Calibri"/>
              </a:rPr>
              <a:t>Crater contains a 5-km high mound of stratified rock.  Strata in the lower section of the mound vary in mineralogy and texture, suggesting that they may have recorded environmental changes over time.  Curiosity </a:t>
            </a:r>
            <a:r>
              <a:rPr lang="en-US" sz="1800" b="0" i="0" u="none" dirty="0" smtClean="0">
                <a:solidFill>
                  <a:srgbClr val="4F1705"/>
                </a:solidFill>
                <a:latin typeface="Calibri"/>
                <a:cs typeface="Calibri"/>
              </a:rPr>
              <a:t>will </a:t>
            </a:r>
            <a:r>
              <a:rPr lang="en-US" sz="1800" b="0" i="0" u="none" dirty="0">
                <a:solidFill>
                  <a:srgbClr val="4F1705"/>
                </a:solidFill>
                <a:latin typeface="Calibri"/>
                <a:cs typeface="Calibri"/>
              </a:rPr>
              <a:t>investigate this record for clues about habitability, and the ability of Mars to preserve evidence about habitability or life.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266364" y="6064844"/>
            <a:ext cx="666046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FFFFFF"/>
                </a:solidFill>
                <a:latin typeface="Arial"/>
                <a:cs typeface="Arial"/>
              </a:rPr>
              <a:t>Target: Gale Crater and Mount Sharp</a:t>
            </a:r>
            <a:endParaRPr lang="en-US" sz="2800" b="1" dirty="0"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791316" y="5670832"/>
            <a:ext cx="23526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 smtClean="0">
                <a:solidFill>
                  <a:schemeClr val="bg1"/>
                </a:solidFill>
              </a:rPr>
              <a:t>NASA/JPL-Caltech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546779" y="1310658"/>
            <a:ext cx="5820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>
                <a:solidFill>
                  <a:schemeClr val="bg1"/>
                </a:solidFill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22402234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nasa-mars-rover-curiosity-an-iconic-representation-of-the-rover-created-by-jpl.jpeg"/>
          <p:cNvPicPr>
            <a:picLocks noGrp="1" noChangeAspect="1"/>
          </p:cNvPicPr>
          <p:nvPr>
            <p:ph idx="1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2321" r="-1694" b="-2478"/>
          <a:stretch/>
        </p:blipFill>
        <p:spPr>
          <a:xfrm>
            <a:off x="174970" y="5947831"/>
            <a:ext cx="982140" cy="771971"/>
          </a:xfrm>
        </p:spPr>
      </p:pic>
      <p:sp>
        <p:nvSpPr>
          <p:cNvPr id="7" name="TextBox 6"/>
          <p:cNvSpPr txBox="1"/>
          <p:nvPr/>
        </p:nvSpPr>
        <p:spPr>
          <a:xfrm>
            <a:off x="1277037" y="5912524"/>
            <a:ext cx="666046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FFFFFF"/>
                </a:solidFill>
                <a:latin typeface="Arial"/>
                <a:cs typeface="Arial"/>
              </a:rPr>
              <a:t>Landing precision for Curiosity</a:t>
            </a:r>
          </a:p>
          <a:p>
            <a:r>
              <a:rPr lang="en-US" sz="2400" b="1" dirty="0" smtClean="0">
                <a:solidFill>
                  <a:srgbClr val="FFFFFF"/>
                </a:solidFill>
                <a:latin typeface="Arial"/>
                <a:cs typeface="Arial"/>
              </a:rPr>
              <a:t>and previous Mars surface missions</a:t>
            </a:r>
            <a:endParaRPr lang="en-US" sz="2400" b="1" dirty="0">
              <a:solidFill>
                <a:srgbClr val="FFFFFF"/>
              </a:solidFill>
              <a:latin typeface="Arial"/>
              <a:cs typeface="Arial"/>
            </a:endParaRPr>
          </a:p>
        </p:txBody>
      </p:sp>
      <p:pic>
        <p:nvPicPr>
          <p:cNvPr id="9" name="Picture 8" descr="PIA16039.jpe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1687" y="-1"/>
            <a:ext cx="7777002" cy="585083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61203" y="5536279"/>
            <a:ext cx="301792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bg1"/>
                </a:solidFill>
              </a:rPr>
              <a:t>NASA/JPL-Caltech/ESA</a:t>
            </a:r>
            <a:endParaRPr lang="en-US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65060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nasa-mars-rover-curiosity-an-iconic-representation-of-the-rover-created-by-jpl.jpeg"/>
          <p:cNvPicPr>
            <a:picLocks noGrp="1" noChangeAspect="1"/>
          </p:cNvPicPr>
          <p:nvPr>
            <p:ph idx="1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2321" r="-1694" b="-2478"/>
          <a:stretch/>
        </p:blipFill>
        <p:spPr>
          <a:xfrm>
            <a:off x="174970" y="5947831"/>
            <a:ext cx="982140" cy="771971"/>
          </a:xfrm>
        </p:spPr>
      </p:pic>
      <p:sp>
        <p:nvSpPr>
          <p:cNvPr id="7" name="TextBox 6"/>
          <p:cNvSpPr txBox="1"/>
          <p:nvPr/>
        </p:nvSpPr>
        <p:spPr>
          <a:xfrm>
            <a:off x="1277037" y="5912524"/>
            <a:ext cx="666046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FFFFFF"/>
                </a:solidFill>
                <a:latin typeface="Arial"/>
                <a:cs typeface="Arial"/>
              </a:rPr>
              <a:t>Curiosity on parachute, imaged by</a:t>
            </a:r>
          </a:p>
          <a:p>
            <a:r>
              <a:rPr lang="en-US" sz="2400" b="1" dirty="0" smtClean="0">
                <a:solidFill>
                  <a:srgbClr val="FFFFFF"/>
                </a:solidFill>
                <a:latin typeface="Arial"/>
                <a:cs typeface="Arial"/>
              </a:rPr>
              <a:t>HiRISE</a:t>
            </a:r>
            <a:r>
              <a:rPr lang="en-US" sz="2400" b="1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n-US" sz="2400" b="1" dirty="0" smtClean="0">
                <a:solidFill>
                  <a:srgbClr val="FFFFFF"/>
                </a:solidFill>
                <a:latin typeface="Arial"/>
                <a:cs typeface="Arial"/>
              </a:rPr>
              <a:t>on the Mars Reconnaissance Orbiter</a:t>
            </a:r>
            <a:endParaRPr lang="en-US" sz="2400" b="1" dirty="0">
              <a:solidFill>
                <a:srgbClr val="FFFFFF"/>
              </a:solidFill>
              <a:latin typeface="Arial"/>
              <a:cs typeface="Arial"/>
            </a:endParaRPr>
          </a:p>
        </p:txBody>
      </p:sp>
      <p:pic>
        <p:nvPicPr>
          <p:cNvPr id="3" name="Picture 2" descr="PIA15978.jpeg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144000" cy="579781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887" y="5509543"/>
            <a:ext cx="301792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bg1"/>
                </a:solidFill>
              </a:rPr>
              <a:t>NASA/JPL-Caltech/Univ. of Arizona</a:t>
            </a:r>
            <a:endParaRPr lang="en-US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08182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nasa-mars-rover-curiosity-an-iconic-representation-of-the-rover-created-by-jpl.jpeg"/>
          <p:cNvPicPr>
            <a:picLocks noGrp="1" noChangeAspect="1"/>
          </p:cNvPicPr>
          <p:nvPr>
            <p:ph idx="1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2321" r="-1694" b="-2478"/>
          <a:stretch/>
        </p:blipFill>
        <p:spPr>
          <a:xfrm>
            <a:off x="174970" y="5947831"/>
            <a:ext cx="982140" cy="771971"/>
          </a:xfrm>
        </p:spPr>
      </p:pic>
      <p:sp>
        <p:nvSpPr>
          <p:cNvPr id="7" name="TextBox 6"/>
          <p:cNvSpPr txBox="1"/>
          <p:nvPr/>
        </p:nvSpPr>
        <p:spPr>
          <a:xfrm>
            <a:off x="1277037" y="5912524"/>
            <a:ext cx="666046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FFFFFF"/>
                </a:solidFill>
                <a:latin typeface="Arial"/>
                <a:cs typeface="Arial"/>
              </a:rPr>
              <a:t>Heat shield separation captured</a:t>
            </a:r>
          </a:p>
          <a:p>
            <a:r>
              <a:rPr lang="en-US" sz="2400" b="1" dirty="0">
                <a:solidFill>
                  <a:srgbClr val="FFFFFF"/>
                </a:solidFill>
                <a:latin typeface="Arial"/>
                <a:cs typeface="Arial"/>
              </a:rPr>
              <a:t>b</a:t>
            </a:r>
            <a:r>
              <a:rPr lang="en-US" sz="2400" b="1" dirty="0" smtClean="0">
                <a:solidFill>
                  <a:srgbClr val="FFFFFF"/>
                </a:solidFill>
                <a:latin typeface="Arial"/>
                <a:cs typeface="Arial"/>
              </a:rPr>
              <a:t>y Curiosity’s Mars Descent Imager</a:t>
            </a:r>
            <a:endParaRPr lang="en-US" sz="2400" b="1" dirty="0">
              <a:solidFill>
                <a:srgbClr val="FFFFFF"/>
              </a:solidFill>
              <a:latin typeface="Arial"/>
              <a:cs typeface="Arial"/>
            </a:endParaRPr>
          </a:p>
        </p:txBody>
      </p:sp>
      <p:pic>
        <p:nvPicPr>
          <p:cNvPr id="6" name="Picture 5" descr="heastshield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9764" y="0"/>
            <a:ext cx="7810028" cy="58561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659764" y="5568832"/>
            <a:ext cx="17721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bg1"/>
                </a:solidFill>
              </a:rPr>
              <a:t>NASA/JPL-Caltech/MSSS</a:t>
            </a:r>
            <a:endParaRPr lang="en-US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92256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nasa-mars-rover-curiosity-an-iconic-representation-of-the-rover-created-by-jpl.jpeg"/>
          <p:cNvPicPr>
            <a:picLocks noGrp="1" noChangeAspect="1"/>
          </p:cNvPicPr>
          <p:nvPr>
            <p:ph idx="1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2321" r="-1694" b="-2478"/>
          <a:stretch/>
        </p:blipFill>
        <p:spPr>
          <a:xfrm>
            <a:off x="174970" y="5947831"/>
            <a:ext cx="982140" cy="771971"/>
          </a:xfrm>
        </p:spPr>
      </p:pic>
      <p:sp>
        <p:nvSpPr>
          <p:cNvPr id="7" name="TextBox 6"/>
          <p:cNvSpPr txBox="1"/>
          <p:nvPr/>
        </p:nvSpPr>
        <p:spPr>
          <a:xfrm>
            <a:off x="1277037" y="6082414"/>
            <a:ext cx="66604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FFFFFF"/>
                </a:solidFill>
                <a:latin typeface="Arial"/>
                <a:cs typeface="Arial"/>
              </a:rPr>
              <a:t>Kicking up dust just prior to landing</a:t>
            </a:r>
            <a:endParaRPr lang="en-US" sz="2400" b="1" dirty="0">
              <a:solidFill>
                <a:srgbClr val="FFFFFF"/>
              </a:solidFill>
              <a:latin typeface="Arial"/>
              <a:cs typeface="Arial"/>
            </a:endParaRPr>
          </a:p>
        </p:txBody>
      </p:sp>
      <p:pic>
        <p:nvPicPr>
          <p:cNvPr id="6" name="Picture 5" descr="picking_up_dust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5224" y="0"/>
            <a:ext cx="7814313" cy="58620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659764" y="5568832"/>
            <a:ext cx="17721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bg1"/>
                </a:solidFill>
              </a:rPr>
              <a:t>NASA/JPL-Caltech/MSSS</a:t>
            </a:r>
            <a:endParaRPr lang="en-US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36212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526</TotalTime>
  <Words>1300</Words>
  <Application>Microsoft Macintosh PowerPoint</Application>
  <PresentationFormat>On-screen Show (4:3)</PresentationFormat>
  <Paragraphs>157</Paragraphs>
  <Slides>34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34</vt:i4>
      </vt:variant>
    </vt:vector>
  </HeadingPairs>
  <TitlesOfParts>
    <vt:vector size="35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JPL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CURIOSITY</dc:title>
  <dc:creator>Ashwin Vasavada</dc:creator>
  <cp:lastModifiedBy>David Willson</cp:lastModifiedBy>
  <cp:revision>93</cp:revision>
  <dcterms:created xsi:type="dcterms:W3CDTF">2012-09-23T02:53:00Z</dcterms:created>
  <dcterms:modified xsi:type="dcterms:W3CDTF">2012-10-26T01:38:42Z</dcterms:modified>
</cp:coreProperties>
</file>